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CB780A-2421-47EB-A100-72791D4A1C9D}" type="datetimeFigureOut">
              <a:rPr lang="el-GR" smtClean="0"/>
              <a:pPr/>
              <a:t>8/2/2022</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8C1ADE-2A61-47BD-A886-99F0EF7DD4C7}"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latin typeface="Times New Roman" pitchFamily="18" charset="0"/>
                <a:cs typeface="Times New Roman" pitchFamily="18" charset="0"/>
              </a:rPr>
              <a:t>Οι παραπάνω ενισχύσεις παρέχονται σε ποσοστά επί</a:t>
            </a:r>
            <a:r>
              <a:rPr lang="el-GR" baseline="0" dirty="0" smtClean="0">
                <a:latin typeface="Times New Roman" pitchFamily="18" charset="0"/>
                <a:cs typeface="Times New Roman" pitchFamily="18" charset="0"/>
              </a:rPr>
              <a:t> των ανώτατων επιτρεπόμενων εντάσεων ενίσχυσης, όπως παρουσιάζονται στον Νέο Χάρτη Περιφερειακών Ενισχύσεων, τα οποία ποικίλουν ανάλογα με το Καθεστώς Ενίσχυσης και το μέγεθος του φορέα της επένδυσης. Οι τρεις πρώτες ενισχύσεις παρέχονται μεμονωμένα ή συνδυαστικά, ενώ η τέταρτη παρέχεται αυτοτελώς. </a:t>
            </a:r>
            <a:endParaRPr lang="el-GR" dirty="0">
              <a:latin typeface="Times New Roman" pitchFamily="18" charset="0"/>
              <a:cs typeface="Times New Roman" pitchFamily="18" charset="0"/>
            </a:endParaRPr>
          </a:p>
        </p:txBody>
      </p:sp>
      <p:sp>
        <p:nvSpPr>
          <p:cNvPr id="4" name="3 - Θέση αριθμού διαφάνειας"/>
          <p:cNvSpPr>
            <a:spLocks noGrp="1"/>
          </p:cNvSpPr>
          <p:nvPr>
            <p:ph type="sldNum" sz="quarter" idx="10"/>
          </p:nvPr>
        </p:nvSpPr>
        <p:spPr/>
        <p:txBody>
          <a:bodyPr/>
          <a:lstStyle/>
          <a:p>
            <a:fld id="{B98C1ADE-2A61-47BD-A886-99F0EF7DD4C7}" type="slidenum">
              <a:rPr lang="el-GR" smtClean="0"/>
              <a:pPr/>
              <a:t>5</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3" name="22 - Ορθογώνιο"/>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 Ορθογώνιο"/>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 Ορθογώνιο"/>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 Ορθογώνιο"/>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 Ορθογώνιο"/>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 Στρογγυλεμένο ορθογώνιο"/>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 Στρογγυλεμένο ορθογώνιο"/>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Ορθογώνιο"/>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 Ορθογώνιο"/>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Ορθογώνιο"/>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 Ορθογώνιο"/>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 Τίτλος"/>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l-GR" smtClean="0"/>
              <a:t>Kλικ για επεξεργασία του τίτλου</a:t>
            </a:r>
            <a:endParaRPr kumimoji="0" lang="en-US"/>
          </a:p>
        </p:txBody>
      </p:sp>
      <p:sp>
        <p:nvSpPr>
          <p:cNvPr id="9" name="8 - Υπότιτλος"/>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a:xfrm>
            <a:off x="6705600" y="4206240"/>
            <a:ext cx="960120" cy="457200"/>
          </a:xfrm>
        </p:spPr>
        <p:txBody>
          <a:bodyPr/>
          <a:lstStyle/>
          <a:p>
            <a:fld id="{DDA9EDDC-041B-438E-8C1A-7BBBC5B7C692}" type="datetimeFigureOut">
              <a:rPr lang="el-GR" smtClean="0"/>
              <a:pPr/>
              <a:t>8/2/2022</a:t>
            </a:fld>
            <a:endParaRPr lang="el-GR"/>
          </a:p>
        </p:txBody>
      </p:sp>
      <p:sp>
        <p:nvSpPr>
          <p:cNvPr id="17" name="16 - Θέση υποσέλιδου"/>
          <p:cNvSpPr>
            <a:spLocks noGrp="1"/>
          </p:cNvSpPr>
          <p:nvPr>
            <p:ph type="ftr" sz="quarter" idx="11"/>
          </p:nvPr>
        </p:nvSpPr>
        <p:spPr>
          <a:xfrm>
            <a:off x="5410200" y="4205288"/>
            <a:ext cx="1295400" cy="457200"/>
          </a:xfrm>
        </p:spPr>
        <p:txBody>
          <a:bodyPr/>
          <a:lstStyle/>
          <a:p>
            <a:endParaRPr lang="el-GR"/>
          </a:p>
        </p:txBody>
      </p:sp>
      <p:sp>
        <p:nvSpPr>
          <p:cNvPr id="29" name="28 - Θέση αριθμού διαφάνειας"/>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605332FF-2E26-4766-9264-D665E81CF3C6}"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DDA9EDDC-041B-438E-8C1A-7BBBC5B7C692}" type="datetimeFigureOut">
              <a:rPr lang="el-GR" smtClean="0"/>
              <a:pPr/>
              <a:t>8/2/2022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05332FF-2E26-4766-9264-D665E81CF3C6}"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DDA9EDDC-041B-438E-8C1A-7BBBC5B7C692}" type="datetimeFigureOut">
              <a:rPr lang="el-GR" smtClean="0"/>
              <a:pPr/>
              <a:t>8/2/2022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05332FF-2E26-4766-9264-D665E81CF3C6}"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DDA9EDDC-041B-438E-8C1A-7BBBC5B7C692}" type="datetimeFigureOut">
              <a:rPr lang="el-GR" smtClean="0"/>
              <a:pPr/>
              <a:t>8/2/2022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05332FF-2E26-4766-9264-D665E81CF3C6}"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381000" y="1143000"/>
            <a:ext cx="8382000" cy="1069848"/>
          </a:xfrm>
        </p:spPr>
        <p:txBody>
          <a:bodyPr anchor="ctr"/>
          <a:lstStyle>
            <a:lvl1pPr>
              <a:defRPr sz="4000" b="0" i="0" cap="none" baseline="0"/>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6" name="25 - Θέση ημερομηνίας"/>
          <p:cNvSpPr>
            <a:spLocks noGrp="1"/>
          </p:cNvSpPr>
          <p:nvPr>
            <p:ph type="dt" sz="half" idx="10"/>
          </p:nvPr>
        </p:nvSpPr>
        <p:spPr/>
        <p:txBody>
          <a:bodyPr rtlCol="0"/>
          <a:lstStyle/>
          <a:p>
            <a:fld id="{DDA9EDDC-041B-438E-8C1A-7BBBC5B7C692}" type="datetimeFigureOut">
              <a:rPr lang="el-GR" smtClean="0"/>
              <a:pPr/>
              <a:t>8/2/2022</a:t>
            </a:fld>
            <a:endParaRPr lang="el-GR"/>
          </a:p>
        </p:txBody>
      </p:sp>
      <p:sp>
        <p:nvSpPr>
          <p:cNvPr id="27" name="26 - Θέση αριθμού διαφάνειας"/>
          <p:cNvSpPr>
            <a:spLocks noGrp="1"/>
          </p:cNvSpPr>
          <p:nvPr>
            <p:ph type="sldNum" sz="quarter" idx="11"/>
          </p:nvPr>
        </p:nvSpPr>
        <p:spPr/>
        <p:txBody>
          <a:bodyPr rtlCol="0"/>
          <a:lstStyle/>
          <a:p>
            <a:fld id="{605332FF-2E26-4766-9264-D665E81CF3C6}" type="slidenum">
              <a:rPr lang="el-GR" smtClean="0"/>
              <a:pPr/>
              <a:t>‹#›</a:t>
            </a:fld>
            <a:endParaRPr lang="el-GR"/>
          </a:p>
        </p:txBody>
      </p:sp>
      <p:sp>
        <p:nvSpPr>
          <p:cNvPr id="28" name="27 - Θέση υποσέλιδου"/>
          <p:cNvSpPr>
            <a:spLocks noGrp="1"/>
          </p:cNvSpPr>
          <p:nvPr>
            <p:ph type="ftr" sz="quarter" idx="12"/>
          </p:nvPr>
        </p:nvSpPr>
        <p:spPr/>
        <p:txBody>
          <a:bodyPr rtlCol="0"/>
          <a:lstStyle/>
          <a:p>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a:xfrm>
            <a:off x="6583680" y="612648"/>
            <a:ext cx="957264" cy="457200"/>
          </a:xfrm>
        </p:spPr>
        <p:txBody>
          <a:bodyPr/>
          <a:lstStyle/>
          <a:p>
            <a:fld id="{DDA9EDDC-041B-438E-8C1A-7BBBC5B7C692}" type="datetimeFigureOut">
              <a:rPr lang="el-GR" smtClean="0"/>
              <a:pPr/>
              <a:t>8/2/2022</a:t>
            </a:fld>
            <a:endParaRPr lang="el-GR"/>
          </a:p>
        </p:txBody>
      </p:sp>
      <p:sp>
        <p:nvSpPr>
          <p:cNvPr id="4" name="3 - Θέση υποσέλιδου"/>
          <p:cNvSpPr>
            <a:spLocks noGrp="1"/>
          </p:cNvSpPr>
          <p:nvPr>
            <p:ph type="ftr" sz="quarter" idx="11"/>
          </p:nvPr>
        </p:nvSpPr>
        <p:spPr>
          <a:xfrm>
            <a:off x="5257800" y="612648"/>
            <a:ext cx="1325880" cy="457200"/>
          </a:xfrm>
        </p:spPr>
        <p:txBody>
          <a:bodyPr/>
          <a:lstStyle/>
          <a:p>
            <a:endParaRPr lang="el-GR"/>
          </a:p>
        </p:txBody>
      </p:sp>
      <p:sp>
        <p:nvSpPr>
          <p:cNvPr id="5" name="4 - Θέση αριθμού διαφάνειας"/>
          <p:cNvSpPr>
            <a:spLocks noGrp="1"/>
          </p:cNvSpPr>
          <p:nvPr>
            <p:ph type="sldNum" sz="quarter" idx="12"/>
          </p:nvPr>
        </p:nvSpPr>
        <p:spPr>
          <a:xfrm>
            <a:off x="8174736" y="2272"/>
            <a:ext cx="762000" cy="365760"/>
          </a:xfrm>
        </p:spPr>
        <p:txBody>
          <a:bodyPr/>
          <a:lstStyle/>
          <a:p>
            <a:fld id="{605332FF-2E26-4766-9264-D665E81CF3C6}"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DDA9EDDC-041B-438E-8C1A-7BBBC5B7C692}" type="datetimeFigureOut">
              <a:rPr lang="el-GR" smtClean="0"/>
              <a:pPr/>
              <a:t>8/2/2022</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605332FF-2E26-4766-9264-D665E81CF3C6}"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353496" y="1101970"/>
            <a:ext cx="3383280" cy="877824"/>
          </a:xfrm>
        </p:spPr>
        <p:txBody>
          <a:bodyPr anchor="b"/>
          <a:lstStyle>
            <a:lvl1pPr algn="l">
              <a:buNone/>
              <a:defRPr sz="1800" b="1"/>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DDA9EDDC-041B-438E-8C1A-7BBBC5B7C692}" type="datetimeFigureOut">
              <a:rPr lang="el-GR" smtClean="0"/>
              <a:pPr/>
              <a:t>8/2/2022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05332FF-2E26-4766-9264-D665E81CF3C6}"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DDA9EDDC-041B-438E-8C1A-7BBBC5B7C692}" type="datetimeFigureOut">
              <a:rPr lang="el-GR" smtClean="0"/>
              <a:pPr/>
              <a:t>8/2/2022</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05332FF-2E26-4766-9264-D665E81CF3C6}"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DDA9EDDC-041B-438E-8C1A-7BBBC5B7C692}" type="datetimeFigureOut">
              <a:rPr lang="el-GR" smtClean="0"/>
              <a:pPr/>
              <a:t>8/2/2022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05332FF-2E26-4766-9264-D665E81CF3C6}"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781800" y="1143000"/>
            <a:ext cx="1905000" cy="5486400"/>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1143000"/>
            <a:ext cx="6248400" cy="5486400"/>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DDA9EDDC-041B-438E-8C1A-7BBBC5B7C692}" type="datetimeFigureOut">
              <a:rPr lang="el-GR" smtClean="0"/>
              <a:pPr/>
              <a:t>8/2/2022</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05332FF-2E26-4766-9264-D665E81CF3C6}"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 Ορθογώνιο"/>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 Ορθογώνιο"/>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 Ορθογώνιο"/>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 Ορθογώνιο"/>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 Ορθογώνιο"/>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 Στρογγυλεμένο ορθογώνιο"/>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 Στρογγυλεμένο ορθογώνιο"/>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 Ορθογώνιο"/>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 Ορθογώνιο"/>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 Ορθογώνιο"/>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 Ορθογώνιο"/>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 Ορθογώνιο"/>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 Ορθογώνιο"/>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 Θέση τίτλου"/>
          <p:cNvSpPr>
            <a:spLocks noGrp="1"/>
          </p:cNvSpPr>
          <p:nvPr>
            <p:ph type="title"/>
          </p:nvPr>
        </p:nvSpPr>
        <p:spPr>
          <a:xfrm>
            <a:off x="457200" y="1143000"/>
            <a:ext cx="8229600" cy="1066800"/>
          </a:xfrm>
          <a:prstGeom prst="rect">
            <a:avLst/>
          </a:prstGeom>
        </p:spPr>
        <p:txBody>
          <a:bodyPr vert="horz" anchor="ctr">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DDA9EDDC-041B-438E-8C1A-7BBBC5B7C692}" type="datetimeFigureOut">
              <a:rPr lang="el-GR" smtClean="0"/>
              <a:pPr/>
              <a:t>8/2/2022</a:t>
            </a:fld>
            <a:endParaRPr lang="el-GR"/>
          </a:p>
        </p:txBody>
      </p:sp>
      <p:sp>
        <p:nvSpPr>
          <p:cNvPr id="3" name="2 - Θέση υποσέλιδου"/>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l-GR"/>
          </a:p>
        </p:txBody>
      </p:sp>
      <p:sp>
        <p:nvSpPr>
          <p:cNvPr id="23" name="22 - Θέση αριθμού διαφάνειας"/>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605332FF-2E26-4766-9264-D665E81CF3C6}"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papanikolaouconsultant@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p:txBody>
          <a:bodyPr/>
          <a:lstStyle/>
          <a:p>
            <a:r>
              <a:rPr lang="el-GR" dirty="0" smtClean="0">
                <a:latin typeface="Times New Roman" pitchFamily="18" charset="0"/>
                <a:cs typeface="Times New Roman" pitchFamily="18" charset="0"/>
              </a:rPr>
              <a:t>ΝΕΟΣ ΑΝΑΠΤΥΞΙΑΚΟΣ ΝΟΜΟΣ </a:t>
            </a:r>
            <a:endParaRPr lang="el-GR" dirty="0">
              <a:latin typeface="Times New Roman" pitchFamily="18" charset="0"/>
              <a:cs typeface="Times New Roman" pitchFamily="18" charset="0"/>
            </a:endParaRPr>
          </a:p>
        </p:txBody>
      </p:sp>
      <p:sp>
        <p:nvSpPr>
          <p:cNvPr id="3" name="2 - Υπότιτλος"/>
          <p:cNvSpPr>
            <a:spLocks noGrp="1"/>
          </p:cNvSpPr>
          <p:nvPr>
            <p:ph type="subTitle" idx="1"/>
          </p:nvPr>
        </p:nvSpPr>
        <p:spPr/>
        <p:txBody>
          <a:bodyPr/>
          <a:lstStyle/>
          <a:p>
            <a:r>
              <a:rPr lang="el-GR" dirty="0" smtClean="0">
                <a:latin typeface="Times New Roman" pitchFamily="18" charset="0"/>
                <a:cs typeface="Times New Roman" pitchFamily="18" charset="0"/>
              </a:rPr>
              <a:t>ΠΑΠΑΝΙΚΟΛΑΟΥ ΣΥΜΒΟΥΛΕΥΤΙΚΗ </a:t>
            </a:r>
            <a:endParaRPr lang="el-GR"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sz="3600" dirty="0" smtClean="0">
                <a:latin typeface="Times New Roman" pitchFamily="18" charset="0"/>
                <a:cs typeface="Times New Roman" pitchFamily="18" charset="0"/>
              </a:rPr>
              <a:t>ΤΙ ΕΊΝΑΙ Ο ΑΝΑΠΤΥΞΙΑΚΟΣ ΝΟΜΟΣ; </a:t>
            </a:r>
            <a:endParaRPr lang="el-GR" sz="3600" dirty="0">
              <a:latin typeface="Times New Roman" pitchFamily="18" charset="0"/>
              <a:cs typeface="Times New Roman" pitchFamily="18" charset="0"/>
            </a:endParaRPr>
          </a:p>
        </p:txBody>
      </p:sp>
      <p:sp>
        <p:nvSpPr>
          <p:cNvPr id="3" name="2 - Θέση περιεχομένου"/>
          <p:cNvSpPr>
            <a:spLocks noGrp="1"/>
          </p:cNvSpPr>
          <p:nvPr>
            <p:ph idx="1"/>
          </p:nvPr>
        </p:nvSpPr>
        <p:spPr/>
        <p:txBody>
          <a:bodyPr>
            <a:normAutofit/>
          </a:bodyPr>
          <a:lstStyle/>
          <a:p>
            <a:pPr marL="0" algn="just">
              <a:spcBef>
                <a:spcPts val="0"/>
              </a:spcBef>
              <a:spcAft>
                <a:spcPts val="600"/>
              </a:spcAft>
            </a:pPr>
            <a:r>
              <a:rPr lang="el-GR" sz="2000" dirty="0" smtClean="0">
                <a:latin typeface="Times New Roman" pitchFamily="18" charset="0"/>
                <a:cs typeface="Times New Roman" pitchFamily="18" charset="0"/>
              </a:rPr>
              <a:t>Σκοπός του νόμου είναι η προώθηση της ισόρροπης ανάπτυξης με σεβασμό στους περιβαλλοντικούς πόρους, η τεχνολογική αναβάθμιση, η διαμόρφωση μιας νέας εξωστρεφούς εθνικής ταυτότητας(</a:t>
            </a:r>
            <a:r>
              <a:rPr lang="en-US" sz="2000" dirty="0" smtClean="0">
                <a:latin typeface="Times New Roman" pitchFamily="18" charset="0"/>
                <a:cs typeface="Times New Roman" pitchFamily="18" charset="0"/>
              </a:rPr>
              <a:t>branding)</a:t>
            </a:r>
            <a:r>
              <a:rPr lang="el-GR" sz="2000" dirty="0" smtClean="0">
                <a:latin typeface="Times New Roman" pitchFamily="18" charset="0"/>
                <a:cs typeface="Times New Roman" pitchFamily="18" charset="0"/>
              </a:rPr>
              <a:t>, η βελτίωση της ανταγωνιστικότητας σε τομείς υψηλής προστιθέμενης αξίας και έντασης γνώσης, η μετακίνηση στην αλυσίδα παραγωγής της αξίας για την παραγωγή πιο σύνθετων προϊόντων, η προσφορά καλύτερων υπηρεσιών και εν τέλει η εξασφάλιση καλύτερης θέσης της χώρας στο Διεθνή Καταμερισμό Εργασίας. </a:t>
            </a:r>
            <a:endParaRPr lang="el-GR" sz="20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42918"/>
            <a:ext cx="8229600" cy="1071570"/>
          </a:xfrm>
        </p:spPr>
        <p:txBody>
          <a:bodyPr>
            <a:normAutofit fontScale="90000"/>
          </a:bodyPr>
          <a:lstStyle/>
          <a:p>
            <a:r>
              <a:rPr lang="el-GR" dirty="0" smtClean="0"/>
              <a:t>ΑΝΤΙΚΕΙΜΕΝΟ ΤΟΥ ΝΕΟΥ ΑΝΑΠΤΥΞΙΑΚΟΥ ΝΟΜΟΥ </a:t>
            </a:r>
            <a:endParaRPr lang="el-GR" dirty="0"/>
          </a:p>
        </p:txBody>
      </p:sp>
      <p:sp>
        <p:nvSpPr>
          <p:cNvPr id="3" name="2 - Θέση περιεχομένου"/>
          <p:cNvSpPr>
            <a:spLocks noGrp="1"/>
          </p:cNvSpPr>
          <p:nvPr>
            <p:ph idx="1"/>
          </p:nvPr>
        </p:nvSpPr>
        <p:spPr>
          <a:xfrm>
            <a:off x="457200" y="1600200"/>
            <a:ext cx="8229600" cy="5114948"/>
          </a:xfrm>
        </p:spPr>
        <p:txBody>
          <a:bodyPr>
            <a:normAutofit/>
          </a:bodyPr>
          <a:lstStyle/>
          <a:p>
            <a:pPr marL="0" indent="0" algn="just">
              <a:spcBef>
                <a:spcPts val="0"/>
              </a:spcBef>
              <a:spcAft>
                <a:spcPts val="600"/>
              </a:spcAft>
              <a:buNone/>
            </a:pPr>
            <a:r>
              <a:rPr lang="el-GR" sz="1600" dirty="0" smtClean="0">
                <a:latin typeface="Times New Roman" pitchFamily="18" charset="0"/>
                <a:cs typeface="Times New Roman" pitchFamily="18" charset="0"/>
              </a:rPr>
              <a:t>Αντικείμενο του παρόντος αποτελεί η θέσπιση καθεστώτων χορήγησης κρατικών ενισχύσεων σε επενδυτικά σχέδια, τα οποία θα υπάγονται στις παρακάτω κατηγορίες.  </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Ψηφιακός και τεχνολογικός μετασχηματισμός επιχειρήσεων </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Πράσινη μετάβαση- Περιβαλλοντική αναβάθμιση επιχειρήσεων</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Νέο </a:t>
            </a:r>
            <a:r>
              <a:rPr lang="el-GR" sz="1600" dirty="0" err="1" smtClean="0">
                <a:latin typeface="Times New Roman" pitchFamily="18" charset="0"/>
                <a:cs typeface="Times New Roman" pitchFamily="18" charset="0"/>
              </a:rPr>
              <a:t>Επιχειρείν</a:t>
            </a:r>
            <a:r>
              <a:rPr lang="el-GR" sz="1600" dirty="0" smtClean="0">
                <a:latin typeface="Times New Roman" pitchFamily="18" charset="0"/>
                <a:cs typeface="Times New Roman" pitchFamily="18" charset="0"/>
              </a:rPr>
              <a:t> </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Καθεστώς Δίκαιης Αναπτυξιακής Μετάβασης </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Έρευνα και εφαρμοσμένη καινοτομία</a:t>
            </a:r>
          </a:p>
          <a:p>
            <a:pPr algn="just">
              <a:spcBef>
                <a:spcPts val="0"/>
              </a:spcBef>
              <a:spcAft>
                <a:spcPts val="600"/>
              </a:spcAft>
              <a:buFont typeface="+mj-lt"/>
              <a:buAutoNum type="arabicPeriod"/>
            </a:pPr>
            <a:r>
              <a:rPr lang="el-GR" sz="1600" dirty="0" err="1" smtClean="0">
                <a:latin typeface="Times New Roman" pitchFamily="18" charset="0"/>
                <a:cs typeface="Times New Roman" pitchFamily="18" charset="0"/>
              </a:rPr>
              <a:t>Αγροδιατροφή</a:t>
            </a:r>
            <a:r>
              <a:rPr lang="el-GR" sz="1600" dirty="0" smtClean="0">
                <a:latin typeface="Times New Roman" pitchFamily="18" charset="0"/>
                <a:cs typeface="Times New Roman" pitchFamily="18" charset="0"/>
              </a:rPr>
              <a:t>- πρωτογενής παραγωγή και μεταποίηση γεωργικών προϊόντων- αλιεία και υδατοκαλλιέργεια </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Μεταποίηση- Εφοδιαστική αλυσίδα </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Επιχειρηματική εξωστρέφεια </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Ενίσχυση τουριστικών επενδύσεων </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Εναλλακτικές μορφές τουρισμού </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Μεγάλες Επενδύσεις  </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Ευρωπαϊκές αλυσίδες αξίας </a:t>
            </a:r>
          </a:p>
          <a:p>
            <a:pPr algn="just">
              <a:spcBef>
                <a:spcPts val="0"/>
              </a:spcBef>
              <a:spcAft>
                <a:spcPts val="600"/>
              </a:spcAft>
              <a:buFont typeface="+mj-lt"/>
              <a:buAutoNum type="arabicPeriod"/>
            </a:pPr>
            <a:r>
              <a:rPr lang="el-GR" sz="1600" dirty="0" smtClean="0">
                <a:latin typeface="Times New Roman" pitchFamily="18" charset="0"/>
                <a:cs typeface="Times New Roman" pitchFamily="18" charset="0"/>
              </a:rPr>
              <a:t>Επιχειρηματικότητα 360 </a:t>
            </a:r>
          </a:p>
          <a:p>
            <a:pPr algn="just">
              <a:spcBef>
                <a:spcPts val="0"/>
              </a:spcBef>
              <a:spcAft>
                <a:spcPts val="600"/>
              </a:spcAft>
              <a:buFont typeface="+mj-lt"/>
              <a:buAutoNum type="arabicPeriod"/>
            </a:pPr>
            <a:endParaRPr lang="el-GR" sz="1600" dirty="0" smtClean="0">
              <a:latin typeface="Times New Roman" pitchFamily="18" charset="0"/>
              <a:cs typeface="Times New Roman" pitchFamily="18" charset="0"/>
            </a:endParaRPr>
          </a:p>
          <a:p>
            <a:pPr algn="just">
              <a:spcBef>
                <a:spcPts val="0"/>
              </a:spcBef>
              <a:spcAft>
                <a:spcPts val="600"/>
              </a:spcAft>
              <a:buFont typeface="+mj-lt"/>
              <a:buAutoNum type="arabicPeriod"/>
            </a:pPr>
            <a:endParaRPr lang="el-GR" sz="16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latin typeface="Times New Roman" pitchFamily="18" charset="0"/>
                <a:cs typeface="Times New Roman" pitchFamily="18" charset="0"/>
              </a:rPr>
              <a:t>ΠΟΣΟΣΤΑ ΕΝΙΣΧΥΣΗΣ ΤΟΥ ΝΕΟΥ ΑΝΑΠΤΥΞΙΑΚΟΥ ΝΟΜΟΥ </a:t>
            </a:r>
            <a:endParaRPr lang="el-GR" dirty="0">
              <a:latin typeface="Times New Roman" pitchFamily="18" charset="0"/>
              <a:cs typeface="Times New Roman" pitchFamily="18" charset="0"/>
            </a:endParaRPr>
          </a:p>
        </p:txBody>
      </p:sp>
      <p:sp>
        <p:nvSpPr>
          <p:cNvPr id="3" name="2 - Θέση περιεχομένου"/>
          <p:cNvSpPr>
            <a:spLocks noGrp="1"/>
          </p:cNvSpPr>
          <p:nvPr>
            <p:ph idx="1"/>
          </p:nvPr>
        </p:nvSpPr>
        <p:spPr/>
        <p:txBody>
          <a:bodyPr>
            <a:normAutofit/>
          </a:bodyPr>
          <a:lstStyle/>
          <a:p>
            <a:pPr marL="0" indent="0" algn="just">
              <a:spcBef>
                <a:spcPts val="0"/>
              </a:spcBef>
              <a:spcAft>
                <a:spcPts val="600"/>
              </a:spcAft>
            </a:pPr>
            <a:r>
              <a:rPr lang="el-GR" sz="1800" dirty="0" smtClean="0">
                <a:latin typeface="Times New Roman" pitchFamily="18" charset="0"/>
                <a:cs typeface="Times New Roman" pitchFamily="18" charset="0"/>
              </a:rPr>
              <a:t>Το μέγιστο ποσοστό ενίσχυσης κυμαίνεται στο 70% του </a:t>
            </a:r>
            <a:r>
              <a:rPr lang="el-GR" sz="1800" dirty="0" err="1" smtClean="0">
                <a:latin typeface="Times New Roman" pitchFamily="18" charset="0"/>
                <a:cs typeface="Times New Roman" pitchFamily="18" charset="0"/>
              </a:rPr>
              <a:t>προυπολογισμού</a:t>
            </a:r>
            <a:r>
              <a:rPr lang="el-GR" sz="1800" dirty="0" smtClean="0">
                <a:latin typeface="Times New Roman" pitchFamily="18" charset="0"/>
                <a:cs typeface="Times New Roman" pitchFamily="18" charset="0"/>
              </a:rPr>
              <a:t>, ανάλογα με την περιοχή εγκατάστασης βάσει του Νέου Χάρτη Περιφερειακών Ενισχύσεων.</a:t>
            </a:r>
          </a:p>
          <a:p>
            <a:pPr marL="0" indent="0" algn="just">
              <a:spcBef>
                <a:spcPts val="0"/>
              </a:spcBef>
              <a:spcAft>
                <a:spcPts val="600"/>
              </a:spcAft>
            </a:pPr>
            <a:r>
              <a:rPr lang="el-GR" sz="1800" dirty="0" smtClean="0">
                <a:latin typeface="Times New Roman" pitchFamily="18" charset="0"/>
                <a:cs typeface="Times New Roman" pitchFamily="18" charset="0"/>
              </a:rPr>
              <a:t>Ειδικότερα,  στην Ανατολική Μακεδονία και Θράκη είναι 70%  για τις πολύ μικρές επιχειρήσεις, 60% για τις μεσαίες και 50% για τις μεγάλες. </a:t>
            </a:r>
          </a:p>
          <a:p>
            <a:pPr marL="0" indent="0" algn="just">
              <a:spcBef>
                <a:spcPts val="0"/>
              </a:spcBef>
              <a:spcAft>
                <a:spcPts val="600"/>
              </a:spcAft>
            </a:pPr>
            <a:r>
              <a:rPr lang="el-GR" sz="1800" dirty="0" smtClean="0">
                <a:latin typeface="Times New Roman" pitchFamily="18" charset="0"/>
                <a:cs typeface="Times New Roman" pitchFamily="18" charset="0"/>
              </a:rPr>
              <a:t>Μόλις, κοινοποιηθεί το Αναπτυξιακό Σχέδιο Δίκαιης Μετάβασης προβλέπεται προσαύξηση 10%  επί της μέγιστης έντασης ενίσχυσης για τις μελλοντικές περιοχές Δίκαιης Μετάβασης( η ανώτατη επιχορήγηση για την περιοχή του Β. Αιγαίου ορίζεται σε 75%), με αποτέλεσμα το ποσοστό επιχορήγησης να ανέρχεται και έως 75% για τις πολύ μικρές και μικρές επιχειρήσεις. </a:t>
            </a:r>
          </a:p>
          <a:p>
            <a:pPr marL="0" indent="0" algn="just">
              <a:spcBef>
                <a:spcPts val="0"/>
              </a:spcBef>
              <a:spcAft>
                <a:spcPts val="600"/>
              </a:spcAft>
            </a:pPr>
            <a:r>
              <a:rPr lang="el-GR" sz="1800" dirty="0" smtClean="0">
                <a:latin typeface="Times New Roman" pitchFamily="18" charset="0"/>
                <a:cs typeface="Times New Roman" pitchFamily="18" charset="0"/>
              </a:rPr>
              <a:t>Το μέγιστο ποσό ενίσχυσης ορίζεται στα 10.000.000 ευρώ, με εξαίρεση το καθεστώς «Νέο </a:t>
            </a:r>
            <a:r>
              <a:rPr lang="el-GR" sz="1800" dirty="0" err="1" smtClean="0">
                <a:latin typeface="Times New Roman" pitchFamily="18" charset="0"/>
                <a:cs typeface="Times New Roman" pitchFamily="18" charset="0"/>
              </a:rPr>
              <a:t>επιχειρείν</a:t>
            </a:r>
            <a:r>
              <a:rPr lang="el-GR" sz="1800" dirty="0" smtClean="0">
                <a:latin typeface="Times New Roman" pitchFamily="18" charset="0"/>
                <a:cs typeface="Times New Roman" pitchFamily="18" charset="0"/>
              </a:rPr>
              <a:t>», όπου το μέγιστο ποσό ενίσχυσης δε δύναται να υπερβαίνει τα 5.000.000 ευρώ και το καθεστώς «Δίκαιη Αναπτυξιακή Μετάβαση», όπου το ύψος των ενισχύσεων θα καθοριστεί με ειδική Υπουργική Απόφαση. </a:t>
            </a:r>
            <a:endParaRPr lang="el-GR" sz="1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latin typeface="Times New Roman" pitchFamily="18" charset="0"/>
                <a:cs typeface="Times New Roman" pitchFamily="18" charset="0"/>
              </a:rPr>
              <a:t>ΕΙΔΗ ΕΝΙΣΧΥΣΕΩΝ ΝΕΟΥ ΑΝΑΠΤΥΞΙΑΚΟΥ ΝΟΜΟΥ </a:t>
            </a:r>
            <a:endParaRPr lang="el-GR" sz="3600" dirty="0">
              <a:latin typeface="Times New Roman" pitchFamily="18" charset="0"/>
              <a:cs typeface="Times New Roman" pitchFamily="18" charset="0"/>
            </a:endParaRPr>
          </a:p>
        </p:txBody>
      </p:sp>
      <p:sp>
        <p:nvSpPr>
          <p:cNvPr id="3" name="2 - Θέση περιεχομένου"/>
          <p:cNvSpPr>
            <a:spLocks noGrp="1"/>
          </p:cNvSpPr>
          <p:nvPr>
            <p:ph idx="1"/>
          </p:nvPr>
        </p:nvSpPr>
        <p:spPr/>
        <p:txBody>
          <a:bodyPr>
            <a:normAutofit/>
          </a:bodyPr>
          <a:lstStyle/>
          <a:p>
            <a:pPr marL="0" indent="0" algn="just">
              <a:spcBef>
                <a:spcPts val="0"/>
              </a:spcBef>
              <a:spcAft>
                <a:spcPts val="600"/>
              </a:spcAft>
              <a:buFont typeface="+mj-lt"/>
              <a:buAutoNum type="romanLcPeriod"/>
            </a:pPr>
            <a:r>
              <a:rPr lang="el-GR" sz="1800" dirty="0" smtClean="0">
                <a:latin typeface="Times New Roman" pitchFamily="18" charset="0"/>
                <a:cs typeface="Times New Roman" pitchFamily="18" charset="0"/>
              </a:rPr>
              <a:t>Επιχορήγηση, για την κάλυψη τμήματος των επιλέξιμων δαπανών του επενδυτικού σχεδίου. </a:t>
            </a:r>
          </a:p>
          <a:p>
            <a:pPr marL="0" indent="0" algn="just">
              <a:spcBef>
                <a:spcPts val="0"/>
              </a:spcBef>
              <a:spcAft>
                <a:spcPts val="600"/>
              </a:spcAft>
              <a:buFont typeface="+mj-lt"/>
              <a:buAutoNum type="romanLcPeriod"/>
            </a:pPr>
            <a:r>
              <a:rPr lang="el-GR" sz="1800" dirty="0" smtClean="0">
                <a:latin typeface="Times New Roman" pitchFamily="18" charset="0"/>
                <a:cs typeface="Times New Roman" pitchFamily="18" charset="0"/>
              </a:rPr>
              <a:t>Επιδότηση χρηματοδοτικής μίσθωσης, η οποία συνίσταται στην κάλυψη τμήματος των καταβαλλόμενων δόσεων χρηματοδοτικής μίσθωσης(</a:t>
            </a:r>
            <a:r>
              <a:rPr lang="en-US" sz="1800" dirty="0" smtClean="0">
                <a:latin typeface="Times New Roman" pitchFamily="18" charset="0"/>
                <a:cs typeface="Times New Roman" pitchFamily="18" charset="0"/>
              </a:rPr>
              <a:t>leasing)</a:t>
            </a:r>
            <a:r>
              <a:rPr lang="el-GR" sz="1800" dirty="0" smtClean="0">
                <a:latin typeface="Times New Roman" pitchFamily="18" charset="0"/>
                <a:cs typeface="Times New Roman" pitchFamily="18" charset="0"/>
              </a:rPr>
              <a:t>, για την απόκτηση καινούριου μηχανολογικού εξοπλισμού.</a:t>
            </a:r>
          </a:p>
          <a:p>
            <a:pPr marL="0" indent="0" algn="just">
              <a:spcBef>
                <a:spcPts val="0"/>
              </a:spcBef>
              <a:spcAft>
                <a:spcPts val="600"/>
              </a:spcAft>
              <a:buFont typeface="+mj-lt"/>
              <a:buAutoNum type="romanLcPeriod"/>
            </a:pPr>
            <a:r>
              <a:rPr lang="el-GR" sz="1800" dirty="0" smtClean="0">
                <a:latin typeface="Times New Roman" pitchFamily="18" charset="0"/>
                <a:cs typeface="Times New Roman" pitchFamily="18" charset="0"/>
              </a:rPr>
              <a:t>Φορολογική απαλλαγή, που συνίσταται στην απαλλαγή από την καταβολή φόρου εισοδήματος επί των πραγματοποιημένων προ φόρου κερδών. </a:t>
            </a:r>
          </a:p>
          <a:p>
            <a:pPr marL="0" indent="0" algn="just">
              <a:spcBef>
                <a:spcPts val="0"/>
              </a:spcBef>
              <a:spcAft>
                <a:spcPts val="600"/>
              </a:spcAft>
              <a:buFont typeface="+mj-lt"/>
              <a:buAutoNum type="romanLcPeriod"/>
            </a:pPr>
            <a:r>
              <a:rPr lang="el-GR" sz="1800" dirty="0" smtClean="0">
                <a:latin typeface="Times New Roman" pitchFamily="18" charset="0"/>
                <a:cs typeface="Times New Roman" pitchFamily="18" charset="0"/>
              </a:rPr>
              <a:t>Επιδότηση του κόστους της δημιουργούμενης απασχόλησης, η οποία συνίσταται στην κάλυψη του μισθολογικού κόστους των νέων θέσεων εργασίας που δημιουργούνται και συνδέονται με το επενδυτικό σχέδιο. </a:t>
            </a:r>
          </a:p>
          <a:p>
            <a:pPr marL="0" indent="0" algn="just">
              <a:spcBef>
                <a:spcPts val="0"/>
              </a:spcBef>
              <a:spcAft>
                <a:spcPts val="600"/>
              </a:spcAft>
              <a:buFont typeface="+mj-lt"/>
              <a:buAutoNum type="romanLcPeriod"/>
            </a:pPr>
            <a:r>
              <a:rPr lang="el-GR" sz="1800" dirty="0" smtClean="0">
                <a:latin typeface="Times New Roman" pitchFamily="18" charset="0"/>
                <a:cs typeface="Times New Roman" pitchFamily="18" charset="0"/>
              </a:rPr>
              <a:t>Χρηματοδότηση επιχειρηματικού κινδύνου, που αφορά μόνο τις επενδύσεις στο καθεστώς «Νέο </a:t>
            </a:r>
            <a:r>
              <a:rPr lang="el-GR" sz="1800" dirty="0" err="1" smtClean="0">
                <a:latin typeface="Times New Roman" pitchFamily="18" charset="0"/>
                <a:cs typeface="Times New Roman" pitchFamily="18" charset="0"/>
              </a:rPr>
              <a:t>Επιχειρείν</a:t>
            </a:r>
            <a:r>
              <a:rPr lang="el-GR" sz="1800" dirty="0" smtClean="0">
                <a:latin typeface="Times New Roman" pitchFamily="18" charset="0"/>
                <a:cs typeface="Times New Roman" pitchFamily="18" charset="0"/>
              </a:rPr>
              <a:t>». </a:t>
            </a:r>
            <a:endParaRPr lang="el-GR" sz="1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600" dirty="0" smtClean="0">
                <a:latin typeface="Times New Roman" pitchFamily="18" charset="0"/>
                <a:cs typeface="Times New Roman" pitchFamily="18" charset="0"/>
              </a:rPr>
              <a:t>ΕΠΙΛΕΞΙΜΟΙ ΦΟΡΕΙΣ ΤΟΥ ΝΕΟΥ ΑΝΑΠΤΥΞΙΑΚΟΥ ΝΟΜΟΥ </a:t>
            </a:r>
            <a:endParaRPr lang="el-GR" sz="3600" dirty="0">
              <a:latin typeface="Times New Roman" pitchFamily="18" charset="0"/>
              <a:cs typeface="Times New Roman" pitchFamily="18" charset="0"/>
            </a:endParaRPr>
          </a:p>
        </p:txBody>
      </p:sp>
      <p:sp>
        <p:nvSpPr>
          <p:cNvPr id="3" name="2 - Θέση περιεχομένου"/>
          <p:cNvSpPr>
            <a:spLocks noGrp="1"/>
          </p:cNvSpPr>
          <p:nvPr>
            <p:ph idx="1"/>
          </p:nvPr>
        </p:nvSpPr>
        <p:spPr/>
        <p:txBody>
          <a:bodyPr>
            <a:normAutofit/>
          </a:bodyPr>
          <a:lstStyle/>
          <a:p>
            <a:pPr marL="0" indent="0" algn="just">
              <a:spcBef>
                <a:spcPts val="0"/>
              </a:spcBef>
              <a:spcAft>
                <a:spcPts val="600"/>
              </a:spcAft>
              <a:buNone/>
            </a:pPr>
            <a:r>
              <a:rPr lang="el-GR" sz="2000" dirty="0" smtClean="0">
                <a:latin typeface="Times New Roman" pitchFamily="18" charset="0"/>
                <a:cs typeface="Times New Roman" pitchFamily="18" charset="0"/>
              </a:rPr>
              <a:t>Οι  επιλέξιμοι φορείς που καλύπτει ο νέος αναπτυξιακός νόμος είναι οι επιχειρήσεις που είναι εγκατεστημένες ή έχουν υποκατάστημα στην Ελλάδα κατά την έναρξη εργασιών του επενδυτικού σχεδίου και έχουν μια από τις ακόλουθες μορφές:  </a:t>
            </a:r>
          </a:p>
          <a:p>
            <a:pPr marL="457200" indent="-457200" algn="just">
              <a:spcBef>
                <a:spcPts val="0"/>
              </a:spcBef>
              <a:spcAft>
                <a:spcPts val="600"/>
              </a:spcAft>
              <a:buFont typeface="Wingdings" pitchFamily="2" charset="2"/>
              <a:buChar char="§"/>
            </a:pPr>
            <a:r>
              <a:rPr lang="el-GR" sz="2000" dirty="0" smtClean="0">
                <a:latin typeface="Times New Roman" pitchFamily="18" charset="0"/>
                <a:cs typeface="Times New Roman" pitchFamily="18" charset="0"/>
              </a:rPr>
              <a:t>Εμπορική Εταιρεία</a:t>
            </a:r>
          </a:p>
          <a:p>
            <a:pPr marL="457200" indent="-457200" algn="just">
              <a:spcBef>
                <a:spcPts val="0"/>
              </a:spcBef>
              <a:spcAft>
                <a:spcPts val="600"/>
              </a:spcAft>
              <a:buFont typeface="Wingdings" pitchFamily="2" charset="2"/>
              <a:buChar char="§"/>
            </a:pPr>
            <a:r>
              <a:rPr lang="el-GR" sz="2000" dirty="0">
                <a:latin typeface="Times New Roman" pitchFamily="18" charset="0"/>
                <a:cs typeface="Times New Roman" pitchFamily="18" charset="0"/>
              </a:rPr>
              <a:t> </a:t>
            </a:r>
            <a:r>
              <a:rPr lang="el-GR" sz="2000" dirty="0" smtClean="0">
                <a:latin typeface="Times New Roman" pitchFamily="18" charset="0"/>
                <a:cs typeface="Times New Roman" pitchFamily="18" charset="0"/>
              </a:rPr>
              <a:t>Συνεταιρισμός </a:t>
            </a:r>
          </a:p>
          <a:p>
            <a:pPr marL="457200" indent="-457200" algn="just">
              <a:spcBef>
                <a:spcPts val="0"/>
              </a:spcBef>
              <a:spcAft>
                <a:spcPts val="600"/>
              </a:spcAft>
              <a:buFont typeface="Wingdings" pitchFamily="2" charset="2"/>
              <a:buChar char="§"/>
            </a:pPr>
            <a:r>
              <a:rPr lang="el-GR" sz="2000" dirty="0" smtClean="0">
                <a:latin typeface="Times New Roman" pitchFamily="18" charset="0"/>
                <a:cs typeface="Times New Roman" pitchFamily="18" charset="0"/>
              </a:rPr>
              <a:t>Κοινωνικές συνεταιριστικές επιχειρήσεις </a:t>
            </a:r>
          </a:p>
          <a:p>
            <a:pPr marL="457200" indent="-457200" algn="just">
              <a:spcBef>
                <a:spcPts val="0"/>
              </a:spcBef>
              <a:spcAft>
                <a:spcPts val="600"/>
              </a:spcAft>
              <a:buFont typeface="Wingdings" pitchFamily="2" charset="2"/>
              <a:buChar char="§"/>
            </a:pPr>
            <a:r>
              <a:rPr lang="el-GR" sz="2000" dirty="0" smtClean="0">
                <a:latin typeface="Times New Roman" pitchFamily="18" charset="0"/>
                <a:cs typeface="Times New Roman" pitchFamily="18" charset="0"/>
              </a:rPr>
              <a:t>Αγροτικοί και Αστικοί συνεταιρισμοί </a:t>
            </a:r>
          </a:p>
          <a:p>
            <a:pPr marL="457200" indent="-457200" algn="just">
              <a:spcBef>
                <a:spcPts val="0"/>
              </a:spcBef>
              <a:spcAft>
                <a:spcPts val="600"/>
              </a:spcAft>
              <a:buFont typeface="Wingdings" pitchFamily="2" charset="2"/>
              <a:buChar char="§"/>
            </a:pPr>
            <a:r>
              <a:rPr lang="el-GR" sz="2000" dirty="0" smtClean="0">
                <a:latin typeface="Times New Roman" pitchFamily="18" charset="0"/>
                <a:cs typeface="Times New Roman" pitchFamily="18" charset="0"/>
              </a:rPr>
              <a:t>Ομάδες Παραγωγών </a:t>
            </a:r>
          </a:p>
          <a:p>
            <a:pPr marL="457200" indent="-457200" algn="just">
              <a:spcBef>
                <a:spcPts val="0"/>
              </a:spcBef>
              <a:spcAft>
                <a:spcPts val="600"/>
              </a:spcAft>
              <a:buFont typeface="Wingdings" pitchFamily="2" charset="2"/>
              <a:buChar char="§"/>
            </a:pPr>
            <a:r>
              <a:rPr lang="el-GR" sz="2000" dirty="0" smtClean="0">
                <a:latin typeface="Times New Roman" pitchFamily="18" charset="0"/>
                <a:cs typeface="Times New Roman" pitchFamily="18" charset="0"/>
              </a:rPr>
              <a:t>Αγροτικές εταιρικές συμπράξεις του Ν. 4384/2016</a:t>
            </a:r>
          </a:p>
          <a:p>
            <a:pPr marL="457200" indent="-457200" algn="just">
              <a:spcBef>
                <a:spcPts val="0"/>
              </a:spcBef>
              <a:spcAft>
                <a:spcPts val="600"/>
              </a:spcAft>
              <a:buFont typeface="Wingdings" pitchFamily="2" charset="2"/>
              <a:buChar char="§"/>
            </a:pPr>
            <a:r>
              <a:rPr lang="el-GR" sz="2000" dirty="0" smtClean="0">
                <a:latin typeface="Times New Roman" pitchFamily="18" charset="0"/>
                <a:cs typeface="Times New Roman" pitchFamily="18" charset="0"/>
              </a:rPr>
              <a:t>Δημόσιες και Δημοτικές Επιχειρήσεις </a:t>
            </a:r>
            <a:r>
              <a:rPr lang="el-GR" sz="2000" smtClean="0">
                <a:latin typeface="Times New Roman" pitchFamily="18" charset="0"/>
                <a:cs typeface="Times New Roman" pitchFamily="18" charset="0"/>
              </a:rPr>
              <a:t>υπό προϋποθέσεις.  </a:t>
            </a:r>
            <a:endParaRPr lang="el-GR" sz="2000" dirty="0" smtClean="0">
              <a:latin typeface="Times New Roman" pitchFamily="18" charset="0"/>
              <a:cs typeface="Times New Roman" pitchFamily="18" charset="0"/>
            </a:endParaRPr>
          </a:p>
          <a:p>
            <a:pPr marL="457200" indent="-457200" algn="just">
              <a:spcBef>
                <a:spcPts val="0"/>
              </a:spcBef>
              <a:spcAft>
                <a:spcPts val="600"/>
              </a:spcAft>
              <a:buFont typeface="+mj-lt"/>
              <a:buAutoNum type="alphaUcPeriod"/>
            </a:pPr>
            <a:endParaRPr lang="el-GR" sz="20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smtClean="0">
                <a:latin typeface="Times New Roman" pitchFamily="18" charset="0"/>
                <a:cs typeface="Times New Roman" pitchFamily="18" charset="0"/>
              </a:rPr>
              <a:t>ΕΛΑΧΙΣΤΟ ΥΨΟΣ ΕΠΕΝΔΥΣΕΩΝ </a:t>
            </a:r>
            <a:endParaRPr lang="el-GR" dirty="0">
              <a:latin typeface="Times New Roman" pitchFamily="18" charset="0"/>
              <a:cs typeface="Times New Roman" pitchFamily="18" charset="0"/>
            </a:endParaRPr>
          </a:p>
        </p:txBody>
      </p:sp>
      <p:sp>
        <p:nvSpPr>
          <p:cNvPr id="3" name="2 - Θέση περιεχομένου"/>
          <p:cNvSpPr>
            <a:spLocks noGrp="1"/>
          </p:cNvSpPr>
          <p:nvPr>
            <p:ph idx="1"/>
          </p:nvPr>
        </p:nvSpPr>
        <p:spPr/>
        <p:txBody>
          <a:bodyPr>
            <a:normAutofit/>
          </a:bodyPr>
          <a:lstStyle/>
          <a:p>
            <a:pPr marL="0" indent="0" algn="just">
              <a:spcBef>
                <a:spcPts val="0"/>
              </a:spcBef>
              <a:spcAft>
                <a:spcPts val="600"/>
              </a:spcAft>
              <a:buNone/>
            </a:pPr>
            <a:r>
              <a:rPr lang="el-GR" sz="2000" dirty="0" smtClean="0">
                <a:latin typeface="Times New Roman" pitchFamily="18" charset="0"/>
                <a:cs typeface="Times New Roman" pitchFamily="18" charset="0"/>
              </a:rPr>
              <a:t>Το ελάχιστο ύψος της επένδυσης ορίζεται με βάση το μέγεθος του φορέα ήτοι: </a:t>
            </a:r>
          </a:p>
          <a:p>
            <a:pPr marL="0" indent="0" algn="just">
              <a:spcBef>
                <a:spcPts val="0"/>
              </a:spcBef>
              <a:spcAft>
                <a:spcPts val="600"/>
              </a:spcAft>
              <a:buFont typeface="Courier New" pitchFamily="49" charset="0"/>
              <a:buChar char="o"/>
            </a:pPr>
            <a:r>
              <a:rPr lang="el-GR" sz="2000" dirty="0" smtClean="0">
                <a:latin typeface="Times New Roman" pitchFamily="18" charset="0"/>
                <a:cs typeface="Times New Roman" pitchFamily="18" charset="0"/>
              </a:rPr>
              <a:t>Μεγάλες επιχειρήσεις στο ποσό των 1.000.000 ευρώ </a:t>
            </a:r>
          </a:p>
          <a:p>
            <a:pPr marL="0" indent="0" algn="just">
              <a:spcBef>
                <a:spcPts val="0"/>
              </a:spcBef>
              <a:spcAft>
                <a:spcPts val="600"/>
              </a:spcAft>
              <a:buFont typeface="Courier New" pitchFamily="49" charset="0"/>
              <a:buChar char="o"/>
            </a:pPr>
            <a:r>
              <a:rPr lang="el-GR" sz="2000" dirty="0" smtClean="0">
                <a:latin typeface="Times New Roman" pitchFamily="18" charset="0"/>
                <a:cs typeface="Times New Roman" pitchFamily="18" charset="0"/>
              </a:rPr>
              <a:t>Μεσαίες επιχειρήσεις στο ποσό των 500.000 ευρώ</a:t>
            </a:r>
          </a:p>
          <a:p>
            <a:pPr marL="0" indent="0" algn="just">
              <a:spcBef>
                <a:spcPts val="0"/>
              </a:spcBef>
              <a:spcAft>
                <a:spcPts val="600"/>
              </a:spcAft>
              <a:buFont typeface="Courier New" pitchFamily="49" charset="0"/>
              <a:buChar char="o"/>
            </a:pPr>
            <a:r>
              <a:rPr lang="el-GR" sz="2000" dirty="0" smtClean="0">
                <a:latin typeface="Times New Roman" pitchFamily="18" charset="0"/>
                <a:cs typeface="Times New Roman" pitchFamily="18" charset="0"/>
              </a:rPr>
              <a:t>Μικρές επιχειρήσεις στο ποσό των 250.000 ευρώ </a:t>
            </a:r>
          </a:p>
          <a:p>
            <a:pPr marL="0" indent="0" algn="just">
              <a:spcBef>
                <a:spcPts val="0"/>
              </a:spcBef>
              <a:spcAft>
                <a:spcPts val="600"/>
              </a:spcAft>
              <a:buFont typeface="Courier New" pitchFamily="49" charset="0"/>
              <a:buChar char="o"/>
            </a:pPr>
            <a:r>
              <a:rPr lang="el-GR" sz="2000" dirty="0" smtClean="0">
                <a:latin typeface="Times New Roman" pitchFamily="18" charset="0"/>
                <a:cs typeface="Times New Roman" pitchFamily="18" charset="0"/>
              </a:rPr>
              <a:t>Πολύ μικρές επιχειρήσεις στο ποσό των 100.000 ευρώ </a:t>
            </a:r>
          </a:p>
          <a:p>
            <a:pPr marL="0" indent="0" algn="just">
              <a:spcBef>
                <a:spcPts val="0"/>
              </a:spcBef>
              <a:spcAft>
                <a:spcPts val="600"/>
              </a:spcAft>
              <a:buFont typeface="Courier New" pitchFamily="49" charset="0"/>
              <a:buChar char="o"/>
            </a:pPr>
            <a:r>
              <a:rPr lang="el-GR" sz="2000" dirty="0" smtClean="0">
                <a:latin typeface="Times New Roman" pitchFamily="18" charset="0"/>
                <a:cs typeface="Times New Roman" pitchFamily="18" charset="0"/>
              </a:rPr>
              <a:t>Κοινωνικές Συνεταιριστικές Επιχειρήσεις (</a:t>
            </a:r>
            <a:r>
              <a:rPr lang="el-GR" sz="2000" dirty="0" err="1" smtClean="0">
                <a:latin typeface="Times New Roman" pitchFamily="18" charset="0"/>
                <a:cs typeface="Times New Roman" pitchFamily="18" charset="0"/>
              </a:rPr>
              <a:t>Κοιν</a:t>
            </a:r>
            <a:r>
              <a:rPr lang="el-GR" sz="2000" dirty="0" smtClean="0">
                <a:latin typeface="Times New Roman" pitchFamily="18" charset="0"/>
                <a:cs typeface="Times New Roman" pitchFamily="18" charset="0"/>
              </a:rPr>
              <a:t>. Σ. </a:t>
            </a:r>
            <a:r>
              <a:rPr lang="el-GR" sz="2000" dirty="0" err="1" smtClean="0">
                <a:latin typeface="Times New Roman" pitchFamily="18" charset="0"/>
                <a:cs typeface="Times New Roman" pitchFamily="18" charset="0"/>
              </a:rPr>
              <a:t>επ</a:t>
            </a:r>
            <a:r>
              <a:rPr lang="el-GR" sz="2000" dirty="0" smtClean="0">
                <a:latin typeface="Times New Roman" pitchFamily="18" charset="0"/>
                <a:cs typeface="Times New Roman" pitchFamily="18" charset="0"/>
              </a:rPr>
              <a:t>.), Αγροτικούς και Αστικούς Συνεταιρισμούς, Ομάδες Παραγωγών, Αγροτικές Εταιρικές Συμπράξεις στο ποσό των 50.000 ευρώ.</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0034" y="500042"/>
            <a:ext cx="8229600" cy="852486"/>
          </a:xfrm>
        </p:spPr>
        <p:txBody>
          <a:bodyPr>
            <a:noAutofit/>
          </a:bodyPr>
          <a:lstStyle/>
          <a:p>
            <a:r>
              <a:rPr lang="el-GR" sz="3600" dirty="0" smtClean="0">
                <a:latin typeface="Times New Roman" pitchFamily="18" charset="0"/>
                <a:cs typeface="Times New Roman" pitchFamily="18" charset="0"/>
              </a:rPr>
              <a:t>ΕΠΙΛΕΞΙΜΕΣ ΔΑΠΑΝΕΣ ΠΡΟΣ ΕΝΙΣΧΥΣΗ </a:t>
            </a:r>
            <a:endParaRPr lang="el-GR" sz="3600" dirty="0">
              <a:latin typeface="Times New Roman" pitchFamily="18" charset="0"/>
              <a:cs typeface="Times New Roman" pitchFamily="18" charset="0"/>
            </a:endParaRPr>
          </a:p>
        </p:txBody>
      </p:sp>
      <p:sp>
        <p:nvSpPr>
          <p:cNvPr id="3" name="2 - Θέση περιεχομένου"/>
          <p:cNvSpPr>
            <a:spLocks noGrp="1"/>
          </p:cNvSpPr>
          <p:nvPr>
            <p:ph idx="1"/>
          </p:nvPr>
        </p:nvSpPr>
        <p:spPr>
          <a:xfrm>
            <a:off x="457200" y="1428736"/>
            <a:ext cx="8229600" cy="5143536"/>
          </a:xfrm>
        </p:spPr>
        <p:txBody>
          <a:bodyPr>
            <a:normAutofit/>
          </a:bodyPr>
          <a:lstStyle/>
          <a:p>
            <a:pPr marL="457200" indent="-457200">
              <a:buFont typeface="+mj-lt"/>
              <a:buAutoNum type="arabicPeriod"/>
            </a:pPr>
            <a:r>
              <a:rPr lang="el-GR" sz="1800" dirty="0" smtClean="0">
                <a:latin typeface="Times New Roman" pitchFamily="18" charset="0"/>
                <a:cs typeface="Times New Roman" pitchFamily="18" charset="0"/>
              </a:rPr>
              <a:t>Η ανέγερση, επέκταση  νέων κτιριακών εγκαταστάσεων, διαρρύθμιση  υφιστάμενων κτιριακών εγκαταστάσεων. </a:t>
            </a:r>
          </a:p>
          <a:p>
            <a:pPr marL="457200" indent="-457200">
              <a:buFont typeface="+mj-lt"/>
              <a:buAutoNum type="arabicPeriod"/>
            </a:pPr>
            <a:r>
              <a:rPr lang="el-GR" sz="1800" dirty="0" smtClean="0">
                <a:latin typeface="Times New Roman" pitchFamily="18" charset="0"/>
                <a:cs typeface="Times New Roman" pitchFamily="18" charset="0"/>
              </a:rPr>
              <a:t>Η διαμόρφωση του περιβάλλοντος χώρου. </a:t>
            </a:r>
          </a:p>
          <a:p>
            <a:pPr marL="457200" indent="-457200">
              <a:buFont typeface="+mj-lt"/>
              <a:buAutoNum type="arabicPeriod"/>
            </a:pPr>
            <a:r>
              <a:rPr lang="el-GR" sz="1800" dirty="0" smtClean="0">
                <a:latin typeface="Times New Roman" pitchFamily="18" charset="0"/>
                <a:cs typeface="Times New Roman" pitchFamily="18" charset="0"/>
              </a:rPr>
              <a:t>Η προμήθεια νέου εξοπλισμού παραγωγής και βοηθητικού εξοπλισμού(ράφια, συστήματα κλιματισμού, ψύξης , θέρμανσης , πυρόσβεσης, πυρανίχνευσης, υποσταθμός, αντλίες, σωληνώσεις, γερανογέφυρες κα).</a:t>
            </a:r>
          </a:p>
          <a:p>
            <a:pPr marL="457200" indent="-457200">
              <a:buFont typeface="+mj-lt"/>
              <a:buAutoNum type="arabicPeriod"/>
            </a:pPr>
            <a:r>
              <a:rPr lang="el-GR" sz="1800" dirty="0" smtClean="0">
                <a:latin typeface="Times New Roman" pitchFamily="18" charset="0"/>
                <a:cs typeface="Times New Roman" pitchFamily="18" charset="0"/>
              </a:rPr>
              <a:t>Η απόκτηση λοιπού εξοπλισμού( έπιπλα για ξενοδοχείο, εξοπλισμός εστίασης  για ξενοδοχεία, ηλεκτρονικοί υπολογιστές, τηλεπικοινωνιακός εξοπλισμός κα). </a:t>
            </a:r>
          </a:p>
          <a:p>
            <a:pPr marL="457200" indent="-457200">
              <a:buFont typeface="+mj-lt"/>
              <a:buAutoNum type="arabicPeriod"/>
            </a:pPr>
            <a:r>
              <a:rPr lang="el-GR" sz="1800" dirty="0" smtClean="0">
                <a:latin typeface="Times New Roman" pitchFamily="18" charset="0"/>
                <a:cs typeface="Times New Roman" pitchFamily="18" charset="0"/>
              </a:rPr>
              <a:t>Η προμήθεια μεταφορικών μέσων εντός της μονάδας(</a:t>
            </a:r>
            <a:r>
              <a:rPr lang="el-GR" sz="1800" dirty="0" err="1" smtClean="0">
                <a:latin typeface="Times New Roman" pitchFamily="18" charset="0"/>
                <a:cs typeface="Times New Roman" pitchFamily="18" charset="0"/>
              </a:rPr>
              <a:t>κλαρκ</a:t>
            </a:r>
            <a:r>
              <a:rPr lang="el-GR" sz="1800" dirty="0" smtClean="0">
                <a:latin typeface="Times New Roman" pitchFamily="18" charset="0"/>
                <a:cs typeface="Times New Roman" pitchFamily="18" charset="0"/>
              </a:rPr>
              <a:t>, περονοφόρα κα). </a:t>
            </a:r>
          </a:p>
          <a:p>
            <a:pPr marL="457200" indent="-457200">
              <a:buFont typeface="+mj-lt"/>
              <a:buAutoNum type="arabicPeriod"/>
            </a:pPr>
            <a:r>
              <a:rPr lang="el-GR" sz="1800" dirty="0" smtClean="0">
                <a:latin typeface="Times New Roman" pitchFamily="18" charset="0"/>
                <a:cs typeface="Times New Roman" pitchFamily="18" charset="0"/>
              </a:rPr>
              <a:t>Η απόκτηση άυλων στοιχείων ενεργητικού(δαπάνες λογισμικού, συστημάτων ποιότητας, συστημάτων οργάνωσης της εταιρείας, δαπάνες </a:t>
            </a:r>
            <a:r>
              <a:rPr lang="el-GR" sz="1800" dirty="0" err="1" smtClean="0">
                <a:latin typeface="Times New Roman" pitchFamily="18" charset="0"/>
                <a:cs typeface="Times New Roman" pitchFamily="18" charset="0"/>
              </a:rPr>
              <a:t>μετφοράς</a:t>
            </a:r>
            <a:r>
              <a:rPr lang="el-GR" sz="1800" dirty="0" smtClean="0">
                <a:latin typeface="Times New Roman" pitchFamily="18" charset="0"/>
                <a:cs typeface="Times New Roman" pitchFamily="18" charset="0"/>
              </a:rPr>
              <a:t> τεχνολογίας). </a:t>
            </a:r>
          </a:p>
          <a:p>
            <a:pPr marL="457200" indent="-457200">
              <a:buFont typeface="+mj-lt"/>
              <a:buAutoNum type="arabicPeriod"/>
            </a:pPr>
            <a:r>
              <a:rPr lang="el-GR" sz="1800" dirty="0" smtClean="0">
                <a:latin typeface="Times New Roman" pitchFamily="18" charset="0"/>
                <a:cs typeface="Times New Roman" pitchFamily="18" charset="0"/>
              </a:rPr>
              <a:t>Η αγορά πάγιων στοιχείων( κτίρια και  εξοπλισμό) από μονάδες που έχουν διακόψει  τη λειτουργία τους. </a:t>
            </a:r>
          </a:p>
          <a:p>
            <a:pPr marL="457200" indent="-457200">
              <a:buFont typeface="+mj-lt"/>
              <a:buAutoNum type="arabicPeriod"/>
            </a:pPr>
            <a:r>
              <a:rPr lang="el-GR" sz="1800" dirty="0" smtClean="0">
                <a:latin typeface="Times New Roman" pitchFamily="18" charset="0"/>
                <a:cs typeface="Times New Roman" pitchFamily="18" charset="0"/>
              </a:rPr>
              <a:t>Η μισθοδοσία νέου προσωπικού .</a:t>
            </a:r>
            <a:endParaRPr lang="el-GR" sz="1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642918"/>
            <a:ext cx="8229600" cy="857256"/>
          </a:xfrm>
        </p:spPr>
        <p:txBody>
          <a:bodyPr>
            <a:normAutofit fontScale="90000"/>
          </a:bodyPr>
          <a:lstStyle/>
          <a:p>
            <a:r>
              <a:rPr lang="el-GR" dirty="0" smtClean="0">
                <a:latin typeface="Times New Roman" pitchFamily="18" charset="0"/>
                <a:cs typeface="Times New Roman" pitchFamily="18" charset="0"/>
              </a:rPr>
              <a:t>ΕΠΙΛΕΞΙΜΕΣ ΔΑΠΑΝΕΣ ΠΡΟΣ ΕΝΙΣΧΥΣΗ (ΣΥΝΕΧΕΙΑ)</a:t>
            </a:r>
            <a:endParaRPr lang="el-GR" dirty="0"/>
          </a:p>
        </p:txBody>
      </p:sp>
      <p:sp>
        <p:nvSpPr>
          <p:cNvPr id="3" name="2 - Θέση περιεχομένου"/>
          <p:cNvSpPr>
            <a:spLocks noGrp="1"/>
          </p:cNvSpPr>
          <p:nvPr>
            <p:ph idx="1"/>
          </p:nvPr>
        </p:nvSpPr>
        <p:spPr>
          <a:xfrm>
            <a:off x="457200" y="1500174"/>
            <a:ext cx="8229600" cy="4929222"/>
          </a:xfrm>
        </p:spPr>
        <p:txBody>
          <a:bodyPr>
            <a:normAutofit/>
          </a:bodyPr>
          <a:lstStyle/>
          <a:p>
            <a:pPr marL="514350" indent="-514350">
              <a:buFont typeface="+mj-lt"/>
              <a:buAutoNum type="arabicPeriod" startAt="9"/>
            </a:pPr>
            <a:r>
              <a:rPr lang="el-GR" sz="1800" dirty="0" smtClean="0">
                <a:latin typeface="Times New Roman" pitchFamily="18" charset="0"/>
                <a:cs typeface="Times New Roman" pitchFamily="18" charset="0"/>
              </a:rPr>
              <a:t>Δαπάνες για Συμβουλευτικές Υπηρεσίες σε Μικρομεσαίες Επιχειρήσεις. </a:t>
            </a:r>
          </a:p>
          <a:p>
            <a:pPr marL="514350" indent="-514350">
              <a:buFont typeface="+mj-lt"/>
              <a:buAutoNum type="arabicPeriod" startAt="9"/>
            </a:pPr>
            <a:r>
              <a:rPr lang="el-GR" sz="1800" dirty="0" smtClean="0">
                <a:latin typeface="Times New Roman" pitchFamily="18" charset="0"/>
                <a:cs typeface="Times New Roman" pitchFamily="18" charset="0"/>
              </a:rPr>
              <a:t>Δαπάνες εκκινήσεις για τις νεοσύστατες και από ίδρυση μικρές και πολύ μικρές επιχειρήσεις. </a:t>
            </a:r>
          </a:p>
          <a:p>
            <a:pPr marL="514350" indent="-514350">
              <a:buFont typeface="+mj-lt"/>
              <a:buAutoNum type="arabicPeriod" startAt="9"/>
            </a:pPr>
            <a:r>
              <a:rPr lang="el-GR" sz="1800" dirty="0" smtClean="0">
                <a:latin typeface="Times New Roman" pitchFamily="18" charset="0"/>
                <a:cs typeface="Times New Roman" pitchFamily="18" charset="0"/>
              </a:rPr>
              <a:t> Δαπάνες για Έργα Έρευνας και Ανάπτυξης.</a:t>
            </a:r>
          </a:p>
          <a:p>
            <a:pPr marL="514350" indent="-514350">
              <a:buFont typeface="+mj-lt"/>
              <a:buAutoNum type="arabicPeriod" startAt="9"/>
            </a:pPr>
            <a:r>
              <a:rPr lang="el-GR" sz="1800" dirty="0" smtClean="0">
                <a:latin typeface="Times New Roman" pitchFamily="18" charset="0"/>
                <a:cs typeface="Times New Roman" pitchFamily="18" charset="0"/>
              </a:rPr>
              <a:t> Δαπάνες Καινοτομίας για Μικρομεσαίες Επιχειρήσεις. </a:t>
            </a:r>
          </a:p>
          <a:p>
            <a:pPr marL="514350" indent="-514350">
              <a:buFont typeface="+mj-lt"/>
              <a:buAutoNum type="arabicPeriod" startAt="9"/>
            </a:pPr>
            <a:r>
              <a:rPr lang="el-GR" sz="1800" dirty="0" smtClean="0">
                <a:latin typeface="Times New Roman" pitchFamily="18" charset="0"/>
                <a:cs typeface="Times New Roman" pitchFamily="18" charset="0"/>
              </a:rPr>
              <a:t>Δαπάνες για Διαδικαστική και Οργανωτική Καινοτομία για Μικρομεσαίες και Μεγάλες Επιχειρήσεις. </a:t>
            </a:r>
          </a:p>
          <a:p>
            <a:pPr marL="514350" indent="-514350">
              <a:buFont typeface="+mj-lt"/>
              <a:buAutoNum type="arabicPeriod" startAt="9"/>
            </a:pPr>
            <a:r>
              <a:rPr lang="el-GR" sz="1800" dirty="0" smtClean="0">
                <a:latin typeface="Times New Roman" pitchFamily="18" charset="0"/>
                <a:cs typeface="Times New Roman" pitchFamily="18" charset="0"/>
              </a:rPr>
              <a:t>Δαπάνες για την Προστασία του Περιβάλλοντος </a:t>
            </a:r>
          </a:p>
          <a:p>
            <a:pPr marL="514350" indent="-514350">
              <a:buFont typeface="+mj-lt"/>
              <a:buAutoNum type="arabicPeriod" startAt="9"/>
            </a:pPr>
            <a:r>
              <a:rPr lang="el-GR" sz="1800" dirty="0" smtClean="0">
                <a:latin typeface="Times New Roman" pitchFamily="18" charset="0"/>
                <a:cs typeface="Times New Roman" pitchFamily="18" charset="0"/>
              </a:rPr>
              <a:t>Δαπάνες για Μέτρα Ενεργειακής Απόδοσης </a:t>
            </a:r>
          </a:p>
          <a:p>
            <a:pPr marL="514350" indent="-514350">
              <a:buFont typeface="+mj-lt"/>
              <a:buAutoNum type="arabicPeriod" startAt="9"/>
            </a:pPr>
            <a:r>
              <a:rPr lang="el-GR" sz="1800" dirty="0" smtClean="0">
                <a:latin typeface="Times New Roman" pitchFamily="18" charset="0"/>
                <a:cs typeface="Times New Roman" pitchFamily="18" charset="0"/>
              </a:rPr>
              <a:t>Δαπάνες για Συμπαραγωγή Ενέργειας Υψηλής Απόδοσης ΑΠΕ. </a:t>
            </a:r>
          </a:p>
          <a:p>
            <a:pPr marL="514350" indent="-514350">
              <a:buFont typeface="+mj-lt"/>
              <a:buAutoNum type="arabicPeriod" startAt="9"/>
            </a:pPr>
            <a:r>
              <a:rPr lang="el-GR" sz="1800" dirty="0" smtClean="0">
                <a:latin typeface="Times New Roman" pitchFamily="18" charset="0"/>
                <a:cs typeface="Times New Roman" pitchFamily="18" charset="0"/>
              </a:rPr>
              <a:t>Παραγωγή Ενέργειας από Ανανεώσιμες Πηγές.</a:t>
            </a:r>
          </a:p>
          <a:p>
            <a:pPr marL="514350" indent="-514350">
              <a:buFont typeface="+mj-lt"/>
              <a:buAutoNum type="arabicPeriod" startAt="9"/>
            </a:pPr>
            <a:r>
              <a:rPr lang="el-GR" sz="1800" dirty="0" smtClean="0">
                <a:latin typeface="Times New Roman" pitchFamily="18" charset="0"/>
                <a:cs typeface="Times New Roman" pitchFamily="18" charset="0"/>
              </a:rPr>
              <a:t> Δαπάνες για Εγκατάσταση Αποδοτικών Συστημάτων Τηλεθέρμανσης και </a:t>
            </a:r>
            <a:r>
              <a:rPr lang="el-GR" sz="1800" dirty="0" err="1" smtClean="0">
                <a:latin typeface="Times New Roman" pitchFamily="18" charset="0"/>
                <a:cs typeface="Times New Roman" pitchFamily="18" charset="0"/>
              </a:rPr>
              <a:t>Τηλεψύξης</a:t>
            </a:r>
            <a:r>
              <a:rPr lang="el-GR" sz="1800" dirty="0" smtClean="0">
                <a:latin typeface="Times New Roman" pitchFamily="18" charset="0"/>
                <a:cs typeface="Times New Roman" pitchFamily="18" charset="0"/>
              </a:rPr>
              <a:t>.</a:t>
            </a:r>
          </a:p>
          <a:p>
            <a:pPr marL="514350" indent="-514350">
              <a:buFont typeface="+mj-lt"/>
              <a:buAutoNum type="arabicPeriod" startAt="9"/>
            </a:pPr>
            <a:r>
              <a:rPr lang="el-GR" sz="1800" dirty="0" smtClean="0">
                <a:latin typeface="Times New Roman" pitchFamily="18" charset="0"/>
                <a:cs typeface="Times New Roman" pitchFamily="18" charset="0"/>
              </a:rPr>
              <a:t>Δαπάνες για αποκατάσταση Μολυσμένων Χώρων.</a:t>
            </a:r>
          </a:p>
          <a:p>
            <a:pPr marL="514350" indent="-514350">
              <a:buFont typeface="+mj-lt"/>
              <a:buAutoNum type="arabicPeriod" startAt="9"/>
            </a:pPr>
            <a:r>
              <a:rPr lang="el-GR" sz="1800" dirty="0" smtClean="0">
                <a:latin typeface="Times New Roman" pitchFamily="18" charset="0"/>
                <a:cs typeface="Times New Roman" pitchFamily="18" charset="0"/>
              </a:rPr>
              <a:t>Δαπάνες για Ανακύκλωση και Επαναχρησιμοποίηση Αποβλήτων. </a:t>
            </a:r>
          </a:p>
          <a:p>
            <a:pPr marL="514350" indent="-514350">
              <a:buFont typeface="+mj-lt"/>
              <a:buAutoNum type="arabicPeriod" startAt="9"/>
            </a:pPr>
            <a:endParaRPr lang="el-GR" sz="18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smtClean="0">
                <a:latin typeface="Times New Roman" pitchFamily="18" charset="0"/>
                <a:cs typeface="Times New Roman" pitchFamily="18" charset="0"/>
              </a:rPr>
              <a:t>ΕΠΙΛΕΞΙΜΕΣ ΔΑΠΑΝΕΣ ΠΡΟΣ ΕΝΙΣΧΥΣΗ (ΣΥΝΕΧΕΙΑ)</a:t>
            </a:r>
            <a:endParaRPr lang="el-GR" dirty="0"/>
          </a:p>
        </p:txBody>
      </p:sp>
      <p:sp>
        <p:nvSpPr>
          <p:cNvPr id="3" name="2 - Θέση περιεχομένου"/>
          <p:cNvSpPr>
            <a:spLocks noGrp="1"/>
          </p:cNvSpPr>
          <p:nvPr>
            <p:ph idx="1"/>
          </p:nvPr>
        </p:nvSpPr>
        <p:spPr/>
        <p:txBody>
          <a:bodyPr>
            <a:normAutofit/>
          </a:bodyPr>
          <a:lstStyle/>
          <a:p>
            <a:pPr marL="457200" indent="-457200">
              <a:buFont typeface="+mj-lt"/>
              <a:buAutoNum type="arabicPeriod" startAt="21"/>
            </a:pPr>
            <a:r>
              <a:rPr lang="el-GR" sz="2000" dirty="0" smtClean="0">
                <a:latin typeface="Times New Roman" pitchFamily="18" charset="0"/>
                <a:cs typeface="Times New Roman" pitchFamily="18" charset="0"/>
              </a:rPr>
              <a:t>Δαπάνες για Επαγγελματική Κατάρτιση.</a:t>
            </a:r>
          </a:p>
          <a:p>
            <a:pPr marL="457200" indent="-457200">
              <a:buFont typeface="+mj-lt"/>
              <a:buAutoNum type="arabicPeriod" startAt="21"/>
            </a:pPr>
            <a:r>
              <a:rPr lang="el-GR" sz="2000" dirty="0" smtClean="0">
                <a:latin typeface="Times New Roman" pitchFamily="18" charset="0"/>
                <a:cs typeface="Times New Roman" pitchFamily="18" charset="0"/>
              </a:rPr>
              <a:t>Δαπάνες για Συμμετοχή Μικρομεσαίων Επιχειρήσεων σε Εμπορικές Εκθέσεις. </a:t>
            </a:r>
          </a:p>
          <a:p>
            <a:pPr marL="457200" indent="-457200">
              <a:buFont typeface="+mj-lt"/>
              <a:buAutoNum type="arabicPeriod" startAt="21"/>
            </a:pPr>
            <a:r>
              <a:rPr lang="el-GR" sz="2000" dirty="0" smtClean="0">
                <a:latin typeface="Times New Roman" pitchFamily="18" charset="0"/>
                <a:cs typeface="Times New Roman" pitchFamily="18" charset="0"/>
              </a:rPr>
              <a:t>Επενδυτικές Δαπάνες για Εργαζόμενους σε Μειονεκτική Θέση. </a:t>
            </a:r>
            <a:endParaRPr lang="el-GR" sz="20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928662" y="642918"/>
            <a:ext cx="5786478" cy="857256"/>
          </a:xfrm>
        </p:spPr>
        <p:txBody>
          <a:bodyPr>
            <a:normAutofit/>
          </a:bodyPr>
          <a:lstStyle/>
          <a:p>
            <a:r>
              <a:rPr lang="el-GR" sz="2800" dirty="0" smtClean="0">
                <a:solidFill>
                  <a:schemeClr val="tx1"/>
                </a:solidFill>
                <a:latin typeface="Times New Roman" pitchFamily="18" charset="0"/>
                <a:cs typeface="Times New Roman" pitchFamily="18" charset="0"/>
              </a:rPr>
              <a:t>ΣΤΟΙΧΕΙΑ ΕΠΙΚΟΙΝΩΝΙΑΣ</a:t>
            </a:r>
            <a:endParaRPr lang="el-GR" sz="2800" dirty="0">
              <a:solidFill>
                <a:schemeClr val="tx1"/>
              </a:solidFill>
              <a:latin typeface="Times New Roman" pitchFamily="18" charset="0"/>
              <a:cs typeface="Times New Roman" pitchFamily="18" charset="0"/>
            </a:endParaRPr>
          </a:p>
        </p:txBody>
      </p:sp>
      <p:sp>
        <p:nvSpPr>
          <p:cNvPr id="7" name="6 - Θέση περιεχομένου"/>
          <p:cNvSpPr>
            <a:spLocks noGrp="1"/>
          </p:cNvSpPr>
          <p:nvPr>
            <p:ph idx="1"/>
          </p:nvPr>
        </p:nvSpPr>
        <p:spPr>
          <a:xfrm>
            <a:off x="914400" y="2428868"/>
            <a:ext cx="7772400" cy="3590932"/>
          </a:xfrm>
        </p:spPr>
        <p:txBody>
          <a:bodyPr>
            <a:normAutofit/>
          </a:bodyPr>
          <a:lstStyle/>
          <a:p>
            <a:pPr algn="just">
              <a:spcBef>
                <a:spcPts val="600"/>
              </a:spcBef>
              <a:buNone/>
            </a:pPr>
            <a:endParaRPr lang="el-GR" sz="1800" dirty="0" smtClean="0">
              <a:latin typeface="Times New Roman" pitchFamily="18" charset="0"/>
              <a:cs typeface="Times New Roman" pitchFamily="18" charset="0"/>
            </a:endParaRPr>
          </a:p>
          <a:p>
            <a:pPr algn="just">
              <a:spcBef>
                <a:spcPts val="600"/>
              </a:spcBef>
              <a:buNone/>
            </a:pPr>
            <a:endParaRPr lang="el-GR" sz="1800" dirty="0" smtClean="0">
              <a:latin typeface="Times New Roman" pitchFamily="18" charset="0"/>
              <a:cs typeface="Times New Roman" pitchFamily="18" charset="0"/>
            </a:endParaRPr>
          </a:p>
          <a:p>
            <a:pPr algn="just">
              <a:spcBef>
                <a:spcPts val="600"/>
              </a:spcBef>
              <a:buNone/>
            </a:pPr>
            <a:endParaRPr lang="el-GR" sz="1800" dirty="0" smtClean="0">
              <a:latin typeface="Times New Roman" pitchFamily="18" charset="0"/>
              <a:cs typeface="Times New Roman" pitchFamily="18" charset="0"/>
            </a:endParaRPr>
          </a:p>
          <a:p>
            <a:pPr marL="0" indent="0" algn="just">
              <a:spcBef>
                <a:spcPts val="0"/>
              </a:spcBef>
              <a:spcAft>
                <a:spcPts val="600"/>
              </a:spcAft>
              <a:buNone/>
            </a:pPr>
            <a:r>
              <a:rPr lang="el-GR" sz="1800" dirty="0" smtClean="0">
                <a:latin typeface="Times New Roman" pitchFamily="18" charset="0"/>
                <a:cs typeface="Times New Roman" pitchFamily="18" charset="0"/>
              </a:rPr>
              <a:t>Για περαιτέρω πληροφορίες σχετικά με το πρόγραμμα επικοινωνήστε στα κάτωθι τηλέφωνα και κλείστε ένα ραντεβού με τους εκπροσώπους μας.</a:t>
            </a:r>
          </a:p>
          <a:p>
            <a:pPr marL="0" indent="0" algn="just">
              <a:spcBef>
                <a:spcPts val="0"/>
              </a:spcBef>
              <a:spcAft>
                <a:spcPts val="600"/>
              </a:spcAft>
              <a:buNone/>
            </a:pPr>
            <a:r>
              <a:rPr lang="el-GR" sz="1800" dirty="0" smtClean="0">
                <a:latin typeface="Times New Roman" pitchFamily="18" charset="0"/>
                <a:cs typeface="Times New Roman" pitchFamily="18" charset="0"/>
              </a:rPr>
              <a:t>Τηλέφωνα επικοινωνίας: 6979988475                                        </a:t>
            </a:r>
          </a:p>
          <a:p>
            <a:pPr marL="0" indent="0" algn="just">
              <a:spcBef>
                <a:spcPts val="0"/>
              </a:spcBef>
              <a:spcAft>
                <a:spcPts val="600"/>
              </a:spcAft>
              <a:buNone/>
            </a:pPr>
            <a:r>
              <a:rPr lang="el-GR" sz="1800" dirty="0" smtClean="0">
                <a:latin typeface="Times New Roman" pitchFamily="18" charset="0"/>
                <a:cs typeface="Times New Roman" pitchFamily="18" charset="0"/>
              </a:rPr>
              <a:t>                                         6949935063</a:t>
            </a:r>
          </a:p>
          <a:p>
            <a:pPr marL="0" indent="0" algn="just">
              <a:spcBef>
                <a:spcPts val="0"/>
              </a:spcBef>
              <a:spcAft>
                <a:spcPts val="600"/>
              </a:spcAft>
              <a:buNone/>
            </a:pPr>
            <a:r>
              <a:rPr lang="en-US" sz="1800" dirty="0" smtClean="0">
                <a:latin typeface="Times New Roman" pitchFamily="18" charset="0"/>
                <a:cs typeface="Times New Roman" pitchFamily="18" charset="0"/>
              </a:rPr>
              <a:t>Email </a:t>
            </a:r>
            <a:r>
              <a:rPr lang="el-GR" sz="1800" dirty="0" smtClean="0">
                <a:latin typeface="Times New Roman" pitchFamily="18" charset="0"/>
                <a:cs typeface="Times New Roman" pitchFamily="18" charset="0"/>
              </a:rPr>
              <a:t>επικοινωνίας: </a:t>
            </a:r>
            <a:r>
              <a:rPr lang="en-US" sz="1800" u="sng" dirty="0" err="1" smtClean="0">
                <a:latin typeface="Times New Roman" pitchFamily="18" charset="0"/>
                <a:cs typeface="Times New Roman" pitchFamily="18" charset="0"/>
                <a:hlinkClick r:id="rId2"/>
              </a:rPr>
              <a:t>papanikolaouconsultant</a:t>
            </a:r>
            <a:r>
              <a:rPr lang="el-GR" sz="1800" u="sng" dirty="0" smtClean="0">
                <a:latin typeface="Times New Roman" pitchFamily="18" charset="0"/>
                <a:cs typeface="Times New Roman" pitchFamily="18" charset="0"/>
                <a:hlinkClick r:id="rId2"/>
              </a:rPr>
              <a:t>@</a:t>
            </a:r>
            <a:r>
              <a:rPr lang="en-US" sz="1800" u="sng" dirty="0" err="1" smtClean="0">
                <a:latin typeface="Times New Roman" pitchFamily="18" charset="0"/>
                <a:cs typeface="Times New Roman" pitchFamily="18" charset="0"/>
                <a:hlinkClick r:id="rId2"/>
              </a:rPr>
              <a:t>gmail</a:t>
            </a:r>
            <a:r>
              <a:rPr lang="el-GR" sz="1800" u="sng" dirty="0" smtClean="0">
                <a:latin typeface="Times New Roman" pitchFamily="18" charset="0"/>
                <a:cs typeface="Times New Roman" pitchFamily="18" charset="0"/>
                <a:hlinkClick r:id="rId2"/>
              </a:rPr>
              <a:t>.</a:t>
            </a:r>
            <a:r>
              <a:rPr lang="en-US" sz="1800" u="sng" dirty="0" smtClean="0">
                <a:latin typeface="Times New Roman" pitchFamily="18" charset="0"/>
                <a:cs typeface="Times New Roman" pitchFamily="18" charset="0"/>
                <a:hlinkClick r:id="rId2"/>
              </a:rPr>
              <a:t>com</a:t>
            </a:r>
            <a:r>
              <a:rPr lang="el-GR" sz="1800" dirty="0" smtClean="0">
                <a:latin typeface="Times New Roman" pitchFamily="18" charset="0"/>
                <a:cs typeface="Times New Roman" pitchFamily="18" charset="0"/>
              </a:rPr>
              <a:t>   </a:t>
            </a:r>
          </a:p>
          <a:p>
            <a:pPr algn="just">
              <a:spcBef>
                <a:spcPts val="600"/>
              </a:spcBef>
              <a:buNone/>
            </a:pPr>
            <a:endParaRPr lang="el-GR" sz="1800" dirty="0" smtClean="0">
              <a:latin typeface="Times New Roman" pitchFamily="18" charset="0"/>
              <a:cs typeface="Times New Roman" pitchFamily="18" charset="0"/>
            </a:endParaRPr>
          </a:p>
          <a:p>
            <a:pPr algn="just">
              <a:spcBef>
                <a:spcPts val="600"/>
              </a:spcBef>
              <a:buNone/>
            </a:pPr>
            <a:endParaRPr lang="el-GR" sz="1800" dirty="0" smtClean="0">
              <a:latin typeface="Times New Roman" pitchFamily="18" charset="0"/>
              <a:cs typeface="Times New Roman" pitchFamily="18" charset="0"/>
            </a:endParaRPr>
          </a:p>
        </p:txBody>
      </p:sp>
      <p:pic>
        <p:nvPicPr>
          <p:cNvPr id="1026" name="Picture 2" descr="C:\Users\user\Desktop\ΛΙΑ ΓΡΑΦΕΙΟ\LOGOS\transparent-logo-Π.png"/>
          <p:cNvPicPr>
            <a:picLocks noChangeAspect="1" noChangeArrowheads="1"/>
          </p:cNvPicPr>
          <p:nvPr/>
        </p:nvPicPr>
        <p:blipFill>
          <a:blip r:embed="rId3"/>
          <a:srcRect/>
          <a:stretch>
            <a:fillRect/>
          </a:stretch>
        </p:blipFill>
        <p:spPr bwMode="auto">
          <a:xfrm>
            <a:off x="6000760" y="0"/>
            <a:ext cx="3429024" cy="3429023"/>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στικό">
  <a:themeElements>
    <a:clrScheme name="Αστικό">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Αστικό">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Αστικό">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127</TotalTime>
  <Words>917</Words>
  <Application>Microsoft Office PowerPoint</Application>
  <PresentationFormat>Προβολή στην οθόνη (4:3)</PresentationFormat>
  <Paragraphs>82</Paragraphs>
  <Slides>11</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11</vt:i4>
      </vt:variant>
    </vt:vector>
  </HeadingPairs>
  <TitlesOfParts>
    <vt:vector size="12" baseType="lpstr">
      <vt:lpstr>Αστικό</vt:lpstr>
      <vt:lpstr>ΝΕΟΣ ΑΝΑΠΤΥΞΙΑΚΟΣ ΝΟΜΟΣ </vt:lpstr>
      <vt:lpstr>ΤΙ ΕΊΝΑΙ Ο ΑΝΑΠΤΥΞΙΑΚΟΣ ΝΟΜΟΣ; </vt:lpstr>
      <vt:lpstr>ΑΝΤΙΚΕΙΜΕΝΟ ΤΟΥ ΝΕΟΥ ΑΝΑΠΤΥΞΙΑΚΟΥ ΝΟΜΟΥ </vt:lpstr>
      <vt:lpstr>ΠΟΣΟΣΤΑ ΕΝΙΣΧΥΣΗΣ ΤΟΥ ΝΕΟΥ ΑΝΑΠΤΥΞΙΑΚΟΥ ΝΟΜΟΥ </vt:lpstr>
      <vt:lpstr>ΕΙΔΗ ΕΝΙΣΧΥΣΕΩΝ ΝΕΟΥ ΑΝΑΠΤΥΞΙΑΚΟΥ ΝΟΜΟΥ </vt:lpstr>
      <vt:lpstr>ΕΠΙΛΕΞΙΜΟΙ ΦΟΡΕΙΣ ΤΟΥ ΝΕΟΥ ΑΝΑΠΤΥΞΙΑΚΟΥ ΝΟΜΟΥ </vt:lpstr>
      <vt:lpstr>ΕΛΑΧΙΣΤΟ ΥΨΟΣ ΕΠΕΝΔΥΣΕΩΝ </vt:lpstr>
      <vt:lpstr>ΕΠΙΛΕΞΙΜΕΣ ΔΑΠΑΝΕΣ ΠΡΟΣ ΕΝΙΣΧΥΣΗ </vt:lpstr>
      <vt:lpstr>ΕΠΙΛΕΞΙΜΕΣ ΔΑΠΑΝΕΣ ΠΡΟΣ ΕΝΙΣΧΥΣΗ (ΣΥΝΕΧΕΙΑ)</vt:lpstr>
      <vt:lpstr>ΕΠΙΛΕΞΙΜΕΣ ΔΑΠΑΝΕΣ ΠΡΟΣ ΕΝΙΣΧΥΣΗ (ΣΥΝΕΧΕΙΑ)</vt:lpstr>
      <vt:lpstr>ΣΤΟΙΧΕΙΑ ΕΠΙΚΟΙΝΩΝΙΑΣ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ΝΕΟΣ ΑΝΑΠΤΥΞΙΑΚΟΣ ΝΟΜΟΣ</dc:title>
  <dc:creator>user</dc:creator>
  <cp:lastModifiedBy>user</cp:lastModifiedBy>
  <cp:revision>22</cp:revision>
  <dcterms:created xsi:type="dcterms:W3CDTF">2022-02-07T19:27:51Z</dcterms:created>
  <dcterms:modified xsi:type="dcterms:W3CDTF">2022-02-08T09:52:42Z</dcterms:modified>
</cp:coreProperties>
</file>