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562" autoAdjust="0"/>
    <p:restoredTop sz="94664" autoAdjust="0"/>
  </p:normalViewPr>
  <p:slideViewPr>
    <p:cSldViewPr>
      <p:cViewPr>
        <p:scale>
          <a:sx n="90" d="100"/>
          <a:sy n="90" d="100"/>
        </p:scale>
        <p:origin x="-1190" y="67"/>
      </p:cViewPr>
      <p:guideLst>
        <p:guide orient="horz" pos="2160"/>
        <p:guide pos="2880"/>
      </p:guideLst>
    </p:cSldViewPr>
  </p:slideViewPr>
  <p:outlineViewPr>
    <p:cViewPr>
      <p:scale>
        <a:sx n="33" d="100"/>
        <a:sy n="33" d="100"/>
      </p:scale>
      <p:origin x="0" y="1114"/>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3">
        <a:schemeClr val="bg1"/>
      </p:bgRef>
    </p:bg>
    <p:spTree>
      <p:nvGrpSpPr>
        <p:cNvPr id="1" name=""/>
        <p:cNvGrpSpPr/>
        <p:nvPr/>
      </p:nvGrpSpPr>
      <p:grpSpPr>
        <a:xfrm>
          <a:off x="0" y="0"/>
          <a:ext cx="0" cy="0"/>
          <a:chOff x="0" y="0"/>
          <a:chExt cx="0" cy="0"/>
        </a:xfrm>
      </p:grpSpPr>
      <p:sp>
        <p:nvSpPr>
          <p:cNvPr id="12" name="11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12 - Στρογγυλεμένο ορθογώνιο"/>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8 - Υπότιτλος"/>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29" name="28 - Θέση αριθμού διαφάνειας"/>
          <p:cNvSpPr>
            <a:spLocks noGrp="1"/>
          </p:cNvSpPr>
          <p:nvPr>
            <p:ph type="sldNum" sz="quarter" idx="12"/>
          </p:nvPr>
        </p:nvSpPr>
        <p:spPr/>
        <p:txBody>
          <a:bodyPr lIns="0" tIns="0" rIns="0" bIns="0">
            <a:noAutofit/>
          </a:bodyPr>
          <a:lstStyle>
            <a:lvl1pPr>
              <a:defRPr sz="1400">
                <a:solidFill>
                  <a:srgbClr val="FFFFFF"/>
                </a:solidFill>
              </a:defRPr>
            </a:lvl1pPr>
          </a:lstStyle>
          <a:p>
            <a:fld id="{35ECBC88-BF12-442F-BC4B-628DD620068F}" type="slidenum">
              <a:rPr lang="el-GR" smtClean="0"/>
              <a:pPr/>
              <a:t>‹#›</a:t>
            </a:fld>
            <a:endParaRPr lang="el-GR"/>
          </a:p>
        </p:txBody>
      </p:sp>
      <p:sp>
        <p:nvSpPr>
          <p:cNvPr id="7" name="6 - Ορθογώνιο"/>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
        <p:nvSpPr>
          <p:cNvPr id="8" name="7 - Θέση περιεχομένου"/>
          <p:cNvSpPr>
            <a:spLocks noGrp="1"/>
          </p:cNvSpPr>
          <p:nvPr>
            <p:ph sz="quarter" idx="1"/>
          </p:nvPr>
        </p:nvSpPr>
        <p:spPr>
          <a:xfrm>
            <a:off x="914400" y="1447800"/>
            <a:ext cx="777240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3">
        <a:schemeClr val="bg1"/>
      </p:bgRef>
    </p:bg>
    <p:spTree>
      <p:nvGrpSpPr>
        <p:cNvPr id="1" name=""/>
        <p:cNvGrpSpPr/>
        <p:nvPr/>
      </p:nvGrpSpPr>
      <p:grpSpPr>
        <a:xfrm>
          <a:off x="0" y="0"/>
          <a:ext cx="0" cy="0"/>
          <a:chOff x="0" y="0"/>
          <a:chExt cx="0" cy="0"/>
        </a:xfrm>
      </p:grpSpPr>
      <p:sp>
        <p:nvSpPr>
          <p:cNvPr id="11" name="10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9 - Στρογγυλεμένο ορθογώνιο"/>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722313" y="952500"/>
            <a:ext cx="7772400" cy="1362075"/>
          </a:xfrm>
        </p:spPr>
        <p:txBody>
          <a:bodyPr anchor="b" anchorCtr="0"/>
          <a:lstStyle>
            <a:lvl1pPr algn="l">
              <a:buNone/>
              <a:defRPr sz="4000" b="0" cap="none"/>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5" name="4 - Θέση υποσέλιδου"/>
          <p:cNvSpPr>
            <a:spLocks noGrp="1"/>
          </p:cNvSpPr>
          <p:nvPr>
            <p:ph type="ftr" sz="quarter" idx="11"/>
          </p:nvPr>
        </p:nvSpPr>
        <p:spPr>
          <a:xfrm>
            <a:off x="800100" y="6172200"/>
            <a:ext cx="4000500" cy="457200"/>
          </a:xfrm>
        </p:spPr>
        <p:txBody>
          <a:bodyPr/>
          <a:lstStyle/>
          <a:p>
            <a:endParaRPr lang="el-GR"/>
          </a:p>
        </p:txBody>
      </p:sp>
      <p:sp>
        <p:nvSpPr>
          <p:cNvPr id="7" name="6 - Ορθογώνιο"/>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Ορθογώνιο"/>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Ορθογώνιο"/>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146304" y="6208776"/>
            <a:ext cx="457200" cy="457200"/>
          </a:xfrm>
        </p:spPr>
        <p:txBody>
          <a:bodyPr/>
          <a:lstStyle/>
          <a:p>
            <a:fld id="{35ECBC88-BF12-442F-BC4B-628DD620068F}"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
        <p:nvSpPr>
          <p:cNvPr id="9" name="8 - Θέση περιεχομένου"/>
          <p:cNvSpPr>
            <a:spLocks noGrp="1"/>
          </p:cNvSpPr>
          <p:nvPr>
            <p:ph sz="quarter" idx="1"/>
          </p:nvPr>
        </p:nvSpPr>
        <p:spPr>
          <a:xfrm>
            <a:off x="914400" y="1447800"/>
            <a:ext cx="374904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1" name="10 - Θέση περιεχομένου"/>
          <p:cNvSpPr>
            <a:spLocks noGrp="1"/>
          </p:cNvSpPr>
          <p:nvPr>
            <p:ph sz="quarter" idx="2"/>
          </p:nvPr>
        </p:nvSpPr>
        <p:spPr>
          <a:xfrm>
            <a:off x="4933950" y="1447800"/>
            <a:ext cx="3749040" cy="45720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3050"/>
            <a:ext cx="7772400" cy="1143000"/>
          </a:xfrm>
        </p:spPr>
        <p:txBody>
          <a:bodyPr anchor="b" anchorCtr="0"/>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
        <p:nvSpPr>
          <p:cNvPr id="11" name="10 - Θέση περιεχομένου"/>
          <p:cNvSpPr>
            <a:spLocks noGrp="1"/>
          </p:cNvSpPr>
          <p:nvPr>
            <p:ph sz="half" idx="2"/>
          </p:nvPr>
        </p:nvSpPr>
        <p:spPr>
          <a:xfrm>
            <a:off x="914400" y="2247900"/>
            <a:ext cx="3733800" cy="38862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half" idx="4"/>
          </p:nvPr>
        </p:nvSpPr>
        <p:spPr>
          <a:xfrm>
            <a:off x="4953000" y="2247900"/>
            <a:ext cx="3733800" cy="38862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8" name="7 - Ορθογώνιο"/>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8 - Στρογγυλεμένο ορθογώνιο"/>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914400" y="273050"/>
            <a:ext cx="7772400" cy="1143000"/>
          </a:xfrm>
        </p:spPr>
        <p:txBody>
          <a:bodyPr anchor="b" anchorCtr="0"/>
          <a:lstStyle>
            <a:lvl1pPr algn="l">
              <a:buNone/>
              <a:defRPr sz="4000" b="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
        <p:nvSpPr>
          <p:cNvPr id="11" name="10 - Θέση περιεχομένου"/>
          <p:cNvSpPr>
            <a:spLocks noGrp="1"/>
          </p:cNvSpPr>
          <p:nvPr>
            <p:ph sz="quarter" idx="1"/>
          </p:nvPr>
        </p:nvSpPr>
        <p:spPr>
          <a:xfrm>
            <a:off x="2971800" y="1600200"/>
            <a:ext cx="5715000" cy="4495800"/>
          </a:xfrm>
        </p:spPr>
        <p:txBody>
          <a:bodyPr vert="horz"/>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l-GR" smtClean="0"/>
              <a:t>Kλικ για επεξεργασία του τίτλου</a:t>
            </a:r>
            <a:endParaRPr kumimoji="0" lang="en-US"/>
          </a:p>
        </p:txBody>
      </p:sp>
      <p:sp>
        <p:nvSpPr>
          <p:cNvPr id="4" name="3 - Θέση κειμένου"/>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6" name="5 - Θέση υποσέλιδου"/>
          <p:cNvSpPr>
            <a:spLocks noGrp="1"/>
          </p:cNvSpPr>
          <p:nvPr>
            <p:ph type="ftr" sz="quarter" idx="11"/>
          </p:nvPr>
        </p:nvSpPr>
        <p:spPr>
          <a:xfrm>
            <a:off x="914400" y="6172200"/>
            <a:ext cx="3886200" cy="457200"/>
          </a:xfrm>
        </p:spPr>
        <p:txBody>
          <a:bodyPr/>
          <a:lstStyle/>
          <a:p>
            <a:endParaRPr lang="el-GR"/>
          </a:p>
        </p:txBody>
      </p:sp>
      <p:sp>
        <p:nvSpPr>
          <p:cNvPr id="7" name="6 - Θέση αριθμού διαφάνειας"/>
          <p:cNvSpPr>
            <a:spLocks noGrp="1"/>
          </p:cNvSpPr>
          <p:nvPr>
            <p:ph type="sldNum" sz="quarter" idx="12"/>
          </p:nvPr>
        </p:nvSpPr>
        <p:spPr>
          <a:xfrm>
            <a:off x="146304" y="6208776"/>
            <a:ext cx="457200" cy="457200"/>
          </a:xfrm>
        </p:spPr>
        <p:txBody>
          <a:bodyPr/>
          <a:lstStyle/>
          <a:p>
            <a:fld id="{35ECBC88-BF12-442F-BC4B-628DD620068F}" type="slidenum">
              <a:rPr lang="el-GR" smtClean="0"/>
              <a:pPr/>
              <a:t>‹#›</a:t>
            </a:fld>
            <a:endParaRPr lang="el-GR"/>
          </a:p>
        </p:txBody>
      </p:sp>
      <p:sp>
        <p:nvSpPr>
          <p:cNvPr id="11" name="10 - Ορθογώνιο"/>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 Ορθογώνιο"/>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2 - Θέση εικόνας"/>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41"/>
            <a:ext cx="201168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914400" y="274640"/>
            <a:ext cx="55626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B6E6761-C125-4E44-847C-3C40E8E7837C}" type="datetimeFigureOut">
              <a:rPr lang="el-GR" smtClean="0"/>
              <a:pPr/>
              <a:t>22/12/2021</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5ECBC88-BF12-442F-BC4B-628DD620068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8 - Ορθογώνιο"/>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7 - Στρογγυλεμένο ορθογώνιο"/>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21 - Θέση τίτλου"/>
          <p:cNvSpPr>
            <a:spLocks noGrp="1"/>
          </p:cNvSpPr>
          <p:nvPr>
            <p:ph type="title"/>
          </p:nvPr>
        </p:nvSpPr>
        <p:spPr>
          <a:xfrm>
            <a:off x="914400" y="274638"/>
            <a:ext cx="7772400" cy="1143000"/>
          </a:xfrm>
          <a:prstGeom prst="rect">
            <a:avLst/>
          </a:prstGeom>
        </p:spPr>
        <p:txBody>
          <a:bodyPr bIns="91440" anchor="b" anchorCtr="0">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B6E6761-C125-4E44-847C-3C40E8E7837C}" type="datetimeFigureOut">
              <a:rPr lang="el-GR" smtClean="0"/>
              <a:pPr/>
              <a:t>22/12/2021</a:t>
            </a:fld>
            <a:endParaRPr lang="el-GR"/>
          </a:p>
        </p:txBody>
      </p:sp>
      <p:sp>
        <p:nvSpPr>
          <p:cNvPr id="3" name="2 - Θέση υποσέλιδου"/>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l-GR"/>
          </a:p>
        </p:txBody>
      </p:sp>
      <p:sp>
        <p:nvSpPr>
          <p:cNvPr id="23" name="22 - Θέση αριθμού διαφάνειας"/>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5ECBC88-BF12-442F-BC4B-628DD620068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apanikolaouconsultant@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p:txBody>
          <a:bodyPr/>
          <a:lstStyle/>
          <a:p>
            <a:r>
              <a:rPr lang="el-GR" dirty="0" smtClean="0"/>
              <a:t>ΠΑΠΑΝΙΚΟΛΑΟΥ ΣΥΜΒΟΥΛΕΥΤΙΚΗ </a:t>
            </a:r>
          </a:p>
          <a:p>
            <a:endParaRPr lang="el-GR" dirty="0"/>
          </a:p>
        </p:txBody>
      </p:sp>
      <p:sp>
        <p:nvSpPr>
          <p:cNvPr id="2" name="1 - Τίτλος"/>
          <p:cNvSpPr>
            <a:spLocks noGrp="1"/>
          </p:cNvSpPr>
          <p:nvPr>
            <p:ph type="ctrTitle"/>
          </p:nvPr>
        </p:nvSpPr>
        <p:spPr/>
        <p:txBody>
          <a:bodyPr>
            <a:normAutofit/>
          </a:bodyPr>
          <a:lstStyle/>
          <a:p>
            <a:r>
              <a:rPr lang="el-GR" dirty="0" smtClean="0"/>
              <a:t>ΟΔΗΓΟΣ</a:t>
            </a:r>
            <a:br>
              <a:rPr lang="el-GR" dirty="0" smtClean="0"/>
            </a:br>
            <a:r>
              <a:rPr lang="el-GR" dirty="0" smtClean="0"/>
              <a:t>ΕΞΟΙΚΟΝΟΜΩ ΚΑΤʼ ΟΙΚΩΝ</a:t>
            </a:r>
            <a:r>
              <a:rPr smtClean="0"/>
              <a:t> 2021</a:t>
            </a:r>
            <a:endParaRPr lang="el-GR" dirty="0"/>
          </a:p>
        </p:txBody>
      </p:sp>
      <p:pic>
        <p:nvPicPr>
          <p:cNvPr id="1027" name="Picture 3" descr="C:\Users\user\Desktop\ΛΙΑ ΓΡΑΦΕΙΟ\LOGOS\transparent-logo-Π.png"/>
          <p:cNvPicPr>
            <a:picLocks noChangeAspect="1" noChangeArrowheads="1"/>
          </p:cNvPicPr>
          <p:nvPr/>
        </p:nvPicPr>
        <p:blipFill>
          <a:blip r:embed="rId2"/>
          <a:srcRect/>
          <a:stretch>
            <a:fillRect/>
          </a:stretch>
        </p:blipFill>
        <p:spPr bwMode="auto">
          <a:xfrm>
            <a:off x="2714612" y="3262309"/>
            <a:ext cx="3595691" cy="359569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solidFill>
                  <a:schemeClr val="tx1"/>
                </a:solidFill>
                <a:latin typeface="Times New Roman" pitchFamily="18" charset="0"/>
                <a:cs typeface="Times New Roman" pitchFamily="18" charset="0"/>
              </a:rPr>
              <a:t>Πίνακας Περιεχομένων</a:t>
            </a:r>
            <a:endParaRPr lang="el-GR" sz="36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p:txBody>
          <a:bodyPr>
            <a:normAutofit/>
          </a:bodyPr>
          <a:lstStyle/>
          <a:p>
            <a:r>
              <a:rPr lang="el-GR" sz="2400" dirty="0" smtClean="0">
                <a:latin typeface="Times New Roman" pitchFamily="18" charset="0"/>
                <a:cs typeface="Times New Roman" pitchFamily="18" charset="0"/>
              </a:rPr>
              <a:t>ΠΕΡΙΓΡΑΦΗ</a:t>
            </a:r>
            <a:endParaRPr lang="en-US" sz="2400" dirty="0" smtClean="0">
              <a:latin typeface="Times New Roman" pitchFamily="18" charset="0"/>
              <a:cs typeface="Times New Roman" pitchFamily="18" charset="0"/>
            </a:endParaRPr>
          </a:p>
          <a:p>
            <a:r>
              <a:rPr lang="el-GR" sz="2400" dirty="0" smtClean="0">
                <a:latin typeface="Times New Roman" pitchFamily="18" charset="0"/>
                <a:cs typeface="Times New Roman" pitchFamily="18" charset="0"/>
              </a:rPr>
              <a:t>ΩΦΕΛΗ </a:t>
            </a:r>
          </a:p>
          <a:p>
            <a:r>
              <a:rPr lang="el-GR" sz="2400" dirty="0" smtClean="0">
                <a:latin typeface="Times New Roman" pitchFamily="18" charset="0"/>
                <a:cs typeface="Times New Roman" pitchFamily="18" charset="0"/>
              </a:rPr>
              <a:t>ΠΟΣΟΣΤΑ ΕΠΙΔΟΤΗΣΗΣ</a:t>
            </a:r>
          </a:p>
          <a:p>
            <a:r>
              <a:rPr lang="el-GR" sz="2400" dirty="0" smtClean="0">
                <a:latin typeface="Times New Roman" pitchFamily="18" charset="0"/>
                <a:cs typeface="Times New Roman" pitchFamily="18" charset="0"/>
              </a:rPr>
              <a:t>ΕΠΙΛΕΞΙΜΕΣ ΠΑΡΕΜΒΑΣΕΙΣ </a:t>
            </a:r>
          </a:p>
          <a:p>
            <a:r>
              <a:rPr lang="el-GR" sz="2400" dirty="0" smtClean="0">
                <a:latin typeface="Times New Roman" pitchFamily="18" charset="0"/>
                <a:cs typeface="Times New Roman" pitchFamily="18" charset="0"/>
              </a:rPr>
              <a:t>ΚΡΙΤΗΡΙΑ ΑΞΙΟΛΟΓΗΣΗΣ </a:t>
            </a:r>
          </a:p>
          <a:p>
            <a:r>
              <a:rPr lang="el-GR" sz="2400" dirty="0" smtClean="0">
                <a:latin typeface="Times New Roman" pitchFamily="18" charset="0"/>
                <a:cs typeface="Times New Roman" pitchFamily="18" charset="0"/>
              </a:rPr>
              <a:t>ΠΡΟΥΠΟΘΕΣΕΙΣ </a:t>
            </a:r>
          </a:p>
          <a:p>
            <a:r>
              <a:rPr lang="el-GR" sz="2400" dirty="0" smtClean="0">
                <a:latin typeface="Times New Roman" pitchFamily="18" charset="0"/>
                <a:cs typeface="Times New Roman" pitchFamily="18" charset="0"/>
              </a:rPr>
              <a:t>ΒΗΜΑΤΑ ΕΝΤΑΞΗΣ </a:t>
            </a:r>
          </a:p>
          <a:p>
            <a:r>
              <a:rPr lang="el-GR" sz="2400" dirty="0" smtClean="0">
                <a:latin typeface="Times New Roman" pitchFamily="18" charset="0"/>
                <a:cs typeface="Times New Roman" pitchFamily="18" charset="0"/>
              </a:rPr>
              <a:t>ΔΙΚΑΙΟΛΟΓΗΤΙΚΑ </a:t>
            </a:r>
          </a:p>
          <a:p>
            <a:endParaRPr lang="el-GR" sz="2400" dirty="0" smtClean="0">
              <a:latin typeface="Times New Roman" pitchFamily="18" charset="0"/>
              <a:cs typeface="Times New Roman" pitchFamily="18" charset="0"/>
            </a:endParaRPr>
          </a:p>
          <a:p>
            <a:pPr>
              <a:buNone/>
            </a:pP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654032"/>
          </a:xfrm>
        </p:spPr>
        <p:txBody>
          <a:bodyPr>
            <a:normAutofit/>
          </a:bodyPr>
          <a:lstStyle/>
          <a:p>
            <a:r>
              <a:rPr lang="el-GR" sz="2400" dirty="0" smtClean="0">
                <a:solidFill>
                  <a:schemeClr val="tx1"/>
                </a:solidFill>
                <a:latin typeface="Times New Roman" pitchFamily="18" charset="0"/>
                <a:cs typeface="Times New Roman" pitchFamily="18" charset="0"/>
              </a:rPr>
              <a:t>ΠΕΡΙΓΡΑΦΗ </a:t>
            </a:r>
            <a:endParaRPr lang="el-GR" sz="24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785786" y="1000108"/>
            <a:ext cx="7901014" cy="5429288"/>
          </a:xfrm>
        </p:spPr>
        <p:txBody>
          <a:bodyPr>
            <a:noAutofit/>
          </a:bodyPr>
          <a:lstStyle/>
          <a:p>
            <a:r>
              <a:rPr lang="el-GR" sz="1600" dirty="0" smtClean="0">
                <a:latin typeface="Times New Roman" pitchFamily="18" charset="0"/>
                <a:cs typeface="Times New Roman" pitchFamily="18" charset="0"/>
              </a:rPr>
              <a:t>Το πρόγραμμα ΕΞΟΙΚΟΝΟΜΩ κατ </a:t>
            </a:r>
            <a:r>
              <a:rPr lang="el-GR" sz="1600" dirty="0" err="1" smtClean="0">
                <a:latin typeface="Times New Roman" pitchFamily="18" charset="0"/>
                <a:cs typeface="Times New Roman" pitchFamily="18" charset="0"/>
              </a:rPr>
              <a:t>́ΟΙΚΟΝ</a:t>
            </a:r>
            <a:r>
              <a:rPr lang="el-GR" sz="1600" dirty="0" smtClean="0">
                <a:latin typeface="Times New Roman" pitchFamily="18" charset="0"/>
                <a:cs typeface="Times New Roman" pitchFamily="18" charset="0"/>
              </a:rPr>
              <a:t> 2021, βελτιωμένο και με πολύ σημαντικά ποσοστά επιδότησης, σας βοηθά έμπρακτα να ανακαινίσετε ενεργειακά το σπίτι σας.</a:t>
            </a:r>
            <a:endParaRPr lang="en-US" sz="1600" dirty="0" smtClean="0">
              <a:latin typeface="Times New Roman" pitchFamily="18" charset="0"/>
              <a:cs typeface="Times New Roman" pitchFamily="18" charset="0"/>
            </a:endParaRPr>
          </a:p>
          <a:p>
            <a:r>
              <a:rPr lang="el-GR" sz="1600" dirty="0" smtClean="0">
                <a:latin typeface="Times New Roman" pitchFamily="18" charset="0"/>
                <a:cs typeface="Times New Roman" pitchFamily="18" charset="0"/>
              </a:rPr>
              <a:t>Με ύψος επιδότησης που φτάνει τα 28.000 και 75% ποσοστό σας δίνει μια μεγάλη ευκαιρία να πραγματοποιήσετε την ανακαίνιση που χρειάζεται το σπίτι σας. Ταυτόχρονα εξοικονομείτε χρήματα αφού με τις ενεργειακές παρεμβάσεις μειώνονται η κατανάλωση ενέργειας (ηλεκτρικής, θέρμανσης) άρα και οι λογαριασμοί που πληρώνετε.</a:t>
            </a:r>
          </a:p>
          <a:p>
            <a:r>
              <a:rPr lang="el-GR" sz="1600" dirty="0" smtClean="0">
                <a:latin typeface="Times New Roman" pitchFamily="18" charset="0"/>
                <a:cs typeface="Times New Roman" pitchFamily="18" charset="0"/>
              </a:rPr>
              <a:t>Σε αντίθεση με τα προηγούμενα προγράμματα ΕΞΟΙΚΟΝΟΜΩ, η επιδότηση θα δοθεί με βάση </a:t>
            </a:r>
            <a:r>
              <a:rPr lang="el-GR" sz="1600" dirty="0" err="1" smtClean="0">
                <a:latin typeface="Times New Roman" pitchFamily="18" charset="0"/>
                <a:cs typeface="Times New Roman" pitchFamily="18" charset="0"/>
              </a:rPr>
              <a:t>πολυπαραγοντική</a:t>
            </a:r>
            <a:r>
              <a:rPr lang="el-GR" sz="1600" dirty="0" smtClean="0">
                <a:latin typeface="Times New Roman" pitchFamily="18" charset="0"/>
                <a:cs typeface="Times New Roman" pitchFamily="18" charset="0"/>
              </a:rPr>
              <a:t> </a:t>
            </a:r>
            <a:r>
              <a:rPr lang="el-GR" sz="1600" dirty="0" err="1" smtClean="0">
                <a:latin typeface="Times New Roman" pitchFamily="18" charset="0"/>
                <a:cs typeface="Times New Roman" pitchFamily="18" charset="0"/>
              </a:rPr>
              <a:t>μοριοδότηση</a:t>
            </a:r>
            <a:r>
              <a:rPr lang="el-GR" sz="1600" dirty="0" smtClean="0">
                <a:latin typeface="Times New Roman" pitchFamily="18" charset="0"/>
                <a:cs typeface="Times New Roman" pitchFamily="18" charset="0"/>
              </a:rPr>
              <a:t>. Αυτό πρακτικά σημαίνει ότι απαιτείται πολύ καλός σχεδιασμός της πρότασης ενεργειακής ανακαίνισης που επιθυμείτε να υλοποιήσετε. Γιατί θα πρέπει να αποδεικνύεται ότι προκύπτει ενεργειακή αναβάθμιση του σπιτιού σας στην πρόταση ένταξης στην επιδότηση. Για την προετοιμασία ένταξής σας στην επιδότηση θα χρειαστεί: μελέτη ενεργειακής αναβάθμισης, πιστοποιητικά, ηλεκτρονική ταυτότητα κτιρίου-διαμερίσματος, μελέτη βελτιστοποίησης, προσφορές που να είναι συμβατές με την μελέτη ενεργειακής αναβάθμισης και άλλα 18 στο σύνολο έγγραφα.</a:t>
            </a:r>
          </a:p>
          <a:p>
            <a:r>
              <a:rPr lang="el-GR" sz="1600" dirty="0" smtClean="0">
                <a:latin typeface="Times New Roman" pitchFamily="18" charset="0"/>
                <a:cs typeface="Times New Roman" pitchFamily="18" charset="0"/>
              </a:rPr>
              <a:t>Η </a:t>
            </a:r>
            <a:r>
              <a:rPr lang="el-GR" sz="1600" b="1" dirty="0" smtClean="0">
                <a:latin typeface="Times New Roman" pitchFamily="18" charset="0"/>
                <a:cs typeface="Times New Roman" pitchFamily="18" charset="0"/>
              </a:rPr>
              <a:t>Παπανικολάου Συμβουλευτική </a:t>
            </a:r>
            <a:r>
              <a:rPr lang="el-GR" sz="1600" dirty="0" smtClean="0">
                <a:latin typeface="Times New Roman" pitchFamily="18" charset="0"/>
                <a:cs typeface="Times New Roman" pitchFamily="18" charset="0"/>
              </a:rPr>
              <a:t>αναλαμβάνει την προετοιμασία του φακέλου, την υποβολή της πρότασης ένταξης στην επιδότηση, τη σύνταξη μέσω συνεργατών απαραίτητων μελετών και την έκδοση των αντίστοιχων πιστοποιητικών, καθώς και την πλήρη υλοποίηση της ενεργειακής ανακαίνισης που επιθυμείτε να πραγματοποιήσετε.   </a:t>
            </a:r>
          </a:p>
          <a:p>
            <a:r>
              <a:rPr lang="el-GR" sz="1600" dirty="0" smtClean="0">
                <a:latin typeface="Times New Roman" pitchFamily="18" charset="0"/>
                <a:cs typeface="Times New Roman" pitchFamily="18" charset="0"/>
              </a:rPr>
              <a:t>Είμαστε εδώ για αν σχεδιάσουμε και να υλοποιήσουμε την ενεργειακή ανακαίνιση που έχετε ανάγκη.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725470"/>
          </a:xfrm>
        </p:spPr>
        <p:txBody>
          <a:bodyPr>
            <a:normAutofit/>
          </a:bodyPr>
          <a:lstStyle/>
          <a:p>
            <a:r>
              <a:rPr lang="el-GR" sz="3200" dirty="0" smtClean="0">
                <a:solidFill>
                  <a:schemeClr val="tx1"/>
                </a:solidFill>
                <a:latin typeface="Times New Roman" pitchFamily="18" charset="0"/>
                <a:cs typeface="Times New Roman" pitchFamily="18" charset="0"/>
              </a:rPr>
              <a:t>ΩΦΕΛΗ </a:t>
            </a:r>
            <a:endParaRPr lang="el-GR" sz="32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914400" y="928670"/>
            <a:ext cx="7772400" cy="5091130"/>
          </a:xfrm>
        </p:spPr>
        <p:txBody>
          <a:bodyPr>
            <a:normAutofit/>
          </a:bodyPr>
          <a:lstStyle/>
          <a:p>
            <a:r>
              <a:rPr lang="el-GR" sz="2400" dirty="0" smtClean="0">
                <a:latin typeface="Times New Roman" pitchFamily="18" charset="0"/>
                <a:cs typeface="Times New Roman" pitchFamily="18" charset="0"/>
              </a:rPr>
              <a:t>Επιδότηση έως και 28.000 ευρώ ή 75% για οικίες και πολυκατοικίες.</a:t>
            </a:r>
          </a:p>
          <a:p>
            <a:r>
              <a:rPr lang="el-GR" sz="2400" dirty="0" err="1" smtClean="0">
                <a:latin typeface="Times New Roman" pitchFamily="18" charset="0"/>
                <a:cs typeface="Times New Roman" pitchFamily="18" charset="0"/>
              </a:rPr>
              <a:t>∆υνατότητα</a:t>
            </a:r>
            <a:r>
              <a:rPr lang="el-GR" sz="2400" dirty="0" smtClean="0">
                <a:latin typeface="Times New Roman" pitchFamily="18" charset="0"/>
                <a:cs typeface="Times New Roman" pitchFamily="18" charset="0"/>
              </a:rPr>
              <a:t> άτοκου δανείου για τη δική σας συμμετοχή.</a:t>
            </a:r>
          </a:p>
          <a:p>
            <a:r>
              <a:rPr lang="el-GR" sz="2400" dirty="0" smtClean="0">
                <a:latin typeface="Times New Roman" pitchFamily="18" charset="0"/>
                <a:cs typeface="Times New Roman" pitchFamily="18" charset="0"/>
              </a:rPr>
              <a:t>Επιδότηση κουφωμάτων, θερμομόνωσης, φωτισμού </a:t>
            </a:r>
            <a:r>
              <a:rPr lang="el-GR" sz="2400" dirty="0" err="1" smtClean="0">
                <a:latin typeface="Times New Roman" pitchFamily="18" charset="0"/>
                <a:cs typeface="Times New Roman" pitchFamily="18" charset="0"/>
              </a:rPr>
              <a:t>led</a:t>
            </a:r>
            <a:r>
              <a:rPr lang="el-GR" sz="2400" dirty="0" smtClean="0">
                <a:latin typeface="Times New Roman" pitchFamily="18" charset="0"/>
                <a:cs typeface="Times New Roman" pitchFamily="18" charset="0"/>
              </a:rPr>
              <a:t> , θέρμανσης/ψύξης, εφαρμογές </a:t>
            </a:r>
            <a:r>
              <a:rPr lang="el-GR" sz="2400" dirty="0" err="1" smtClean="0">
                <a:latin typeface="Times New Roman" pitchFamily="18" charset="0"/>
                <a:cs typeface="Times New Roman" pitchFamily="18" charset="0"/>
              </a:rPr>
              <a:t>smart</a:t>
            </a:r>
            <a:r>
              <a:rPr lang="el-GR" sz="2400" dirty="0" smtClean="0">
                <a:latin typeface="Times New Roman" pitchFamily="18" charset="0"/>
                <a:cs typeface="Times New Roman" pitchFamily="18" charset="0"/>
              </a:rPr>
              <a:t> </a:t>
            </a:r>
            <a:r>
              <a:rPr lang="el-GR" sz="2400" dirty="0" err="1" smtClean="0">
                <a:latin typeface="Times New Roman" pitchFamily="18" charset="0"/>
                <a:cs typeface="Times New Roman" pitchFamily="18" charset="0"/>
              </a:rPr>
              <a:t>home</a:t>
            </a:r>
            <a:r>
              <a:rPr lang="el-GR" sz="2400" dirty="0" smtClean="0">
                <a:latin typeface="Times New Roman" pitchFamily="18" charset="0"/>
                <a:cs typeface="Times New Roman" pitchFamily="18" charset="0"/>
              </a:rPr>
              <a:t>.</a:t>
            </a:r>
          </a:p>
          <a:p>
            <a:r>
              <a:rPr lang="el-GR" sz="2400" dirty="0" smtClean="0">
                <a:latin typeface="Times New Roman" pitchFamily="18" charset="0"/>
                <a:cs typeface="Times New Roman" pitchFamily="18" charset="0"/>
              </a:rPr>
              <a:t>Η επιδότηση καταβάλλεται σε εσάς και εσείς εξοφλείτε τα τεχνικά συνεργεία.</a:t>
            </a:r>
          </a:p>
          <a:p>
            <a:r>
              <a:rPr lang="el-GR" sz="2400" dirty="0" smtClean="0">
                <a:latin typeface="Times New Roman" pitchFamily="18" charset="0"/>
                <a:cs typeface="Times New Roman" pitchFamily="18" charset="0"/>
              </a:rPr>
              <a:t>Επιδότηση Ηλεκτρονικής Ταυτότητας Κτιρίου, Οικοδομική Άδεια, Ενεργειακά Πιστοποιητικά.</a:t>
            </a:r>
            <a:endParaRPr lang="el-GR"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725470"/>
          </a:xfrm>
        </p:spPr>
        <p:txBody>
          <a:bodyPr>
            <a:normAutofit/>
          </a:bodyPr>
          <a:lstStyle/>
          <a:p>
            <a:r>
              <a:rPr lang="el-GR" sz="3200" dirty="0" smtClean="0">
                <a:solidFill>
                  <a:schemeClr val="tx1"/>
                </a:solidFill>
                <a:latin typeface="Times New Roman" pitchFamily="18" charset="0"/>
                <a:cs typeface="Times New Roman" pitchFamily="18" charset="0"/>
              </a:rPr>
              <a:t>ΠΟΣΟΣΤΑ ΕΠΙΔΟΤΗΣΗΣ </a:t>
            </a:r>
            <a:endParaRPr lang="el-GR" sz="32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914400" y="1071546"/>
            <a:ext cx="7772400" cy="4948254"/>
          </a:xfrm>
        </p:spPr>
        <p:txBody>
          <a:bodyPr>
            <a:normAutofit/>
          </a:bodyPr>
          <a:lstStyle/>
          <a:p>
            <a:pPr>
              <a:buFont typeface="Wingdings" pitchFamily="2" charset="2"/>
              <a:buChar char="§"/>
            </a:pPr>
            <a:r>
              <a:rPr lang="el-GR" sz="2000" dirty="0" smtClean="0"/>
              <a:t>Το ύψος των επιδοτήσεων καθορίζεται με βάση το εισόδημα των νοικοκυριών:</a:t>
            </a:r>
          </a:p>
          <a:p>
            <a:pPr>
              <a:buFont typeface="Wingdings" pitchFamily="2" charset="2"/>
              <a:buChar char="§"/>
            </a:pPr>
            <a:r>
              <a:rPr lang="el-GR" sz="2000" dirty="0" smtClean="0"/>
              <a:t>Η επιδότηση φτάνει μέχρι το 75% του επιλέξιμου προϋπολογισμού, ανάλογα με το εισόδημα (“Εισόδημα Επιβολής Εισφοράς” από το Εκκαθαριστικό):</a:t>
            </a:r>
          </a:p>
          <a:p>
            <a:pPr>
              <a:buFont typeface="Wingdings" pitchFamily="2" charset="2"/>
              <a:buChar char="§"/>
            </a:pPr>
            <a:endParaRPr lang="el-GR" sz="2000" dirty="0"/>
          </a:p>
        </p:txBody>
      </p:sp>
      <p:graphicFrame>
        <p:nvGraphicFramePr>
          <p:cNvPr id="4" name="3 - Πίνακας"/>
          <p:cNvGraphicFramePr>
            <a:graphicFrameLocks noGrp="1"/>
          </p:cNvGraphicFramePr>
          <p:nvPr/>
        </p:nvGraphicFramePr>
        <p:xfrm>
          <a:off x="1071536" y="2928934"/>
          <a:ext cx="7286680" cy="3451180"/>
        </p:xfrm>
        <a:graphic>
          <a:graphicData uri="http://schemas.openxmlformats.org/drawingml/2006/table">
            <a:tbl>
              <a:tblPr firstRow="1" bandRow="1">
                <a:tableStyleId>{5C22544A-7EE6-4342-B048-85BDC9FD1C3A}</a:tableStyleId>
              </a:tblPr>
              <a:tblGrid>
                <a:gridCol w="1821670"/>
                <a:gridCol w="1821670"/>
                <a:gridCol w="1821670"/>
                <a:gridCol w="1821670"/>
              </a:tblGrid>
              <a:tr h="911508">
                <a:tc>
                  <a:txBody>
                    <a:bodyPr/>
                    <a:lstStyle/>
                    <a:p>
                      <a:r>
                        <a:rPr lang="el-GR" sz="1600" dirty="0" smtClean="0">
                          <a:latin typeface="Times New Roman" pitchFamily="18" charset="0"/>
                          <a:cs typeface="Times New Roman" pitchFamily="18" charset="0"/>
                        </a:rPr>
                        <a:t>Ατομικό Εισόδημα </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Οικογενειακό Εισόδημα </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Ιδιοκατοίκηση </a:t>
                      </a:r>
                      <a:endParaRPr lang="el-GR" sz="1600" dirty="0">
                        <a:latin typeface="Times New Roman" pitchFamily="18" charset="0"/>
                        <a:cs typeface="Times New Roman" pitchFamily="18" charset="0"/>
                      </a:endParaRPr>
                    </a:p>
                  </a:txBody>
                  <a:tcPr/>
                </a:tc>
                <a:tc>
                  <a:txBody>
                    <a:bodyPr/>
                    <a:lstStyle/>
                    <a:p>
                      <a:r>
                        <a:rPr lang="el-GR" sz="1600" dirty="0" err="1" smtClean="0">
                          <a:latin typeface="Times New Roman" pitchFamily="18" charset="0"/>
                          <a:cs typeface="Times New Roman" pitchFamily="18" charset="0"/>
                        </a:rPr>
                        <a:t>Δωρεαν</a:t>
                      </a:r>
                      <a:r>
                        <a:rPr lang="el-GR" sz="1600" dirty="0" smtClean="0">
                          <a:latin typeface="Times New Roman" pitchFamily="18" charset="0"/>
                          <a:cs typeface="Times New Roman" pitchFamily="18" charset="0"/>
                        </a:rPr>
                        <a:t> Παραχώρηση ή Ενοικίαση </a:t>
                      </a:r>
                      <a:endParaRPr lang="el-GR" sz="1600" dirty="0">
                        <a:latin typeface="Times New Roman" pitchFamily="18" charset="0"/>
                        <a:cs typeface="Times New Roman" pitchFamily="18" charset="0"/>
                      </a:endParaRPr>
                    </a:p>
                  </a:txBody>
                  <a:tcPr/>
                </a:tc>
              </a:tr>
              <a:tr h="522222">
                <a:tc>
                  <a:txBody>
                    <a:bodyPr/>
                    <a:lstStyle/>
                    <a:p>
                      <a:r>
                        <a:rPr lang="el-GR" sz="1600" dirty="0" smtClean="0"/>
                        <a:t>≤5.000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≤10.000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75%</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65%</a:t>
                      </a:r>
                      <a:endParaRPr lang="el-GR" sz="1600" dirty="0" smtClean="0">
                        <a:latin typeface="Times New Roman" pitchFamily="18" charset="0"/>
                        <a:cs typeface="Times New Roman" pitchFamily="18" charset="0"/>
                      </a:endParaRPr>
                    </a:p>
                  </a:txBody>
                  <a:tcPr/>
                </a:tc>
              </a:tr>
              <a:tr h="522222">
                <a:tc>
                  <a:txBody>
                    <a:bodyPr/>
                    <a:lstStyle/>
                    <a:p>
                      <a:r>
                        <a:rPr lang="el-GR" sz="1600" dirty="0" smtClean="0">
                          <a:latin typeface="Times New Roman" pitchFamily="18" charset="0"/>
                          <a:cs typeface="Times New Roman" pitchFamily="18" charset="0"/>
                        </a:rPr>
                        <a:t>&gt;5.000-10.000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&gt;10.000 - 20.000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70%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60%</a:t>
                      </a:r>
                      <a:r>
                        <a:rPr lang="el-GR" sz="1600" baseline="0" dirty="0" smtClean="0">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tc>
              </a:tr>
              <a:tr h="522222">
                <a:tc>
                  <a:txBody>
                    <a:bodyPr/>
                    <a:lstStyle/>
                    <a:p>
                      <a:r>
                        <a:rPr lang="el-GR" sz="1600" dirty="0" smtClean="0">
                          <a:latin typeface="Times New Roman" pitchFamily="18" charset="0"/>
                          <a:cs typeface="Times New Roman" pitchFamily="18" charset="0"/>
                        </a:rPr>
                        <a:t>&gt;10.000 - 20.000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&gt;20.000 - 30.000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55%</a:t>
                      </a:r>
                    </a:p>
                  </a:txBody>
                  <a:tcPr/>
                </a:tc>
                <a:tc>
                  <a:txBody>
                    <a:bodyPr/>
                    <a:lstStyle/>
                    <a:p>
                      <a:r>
                        <a:rPr lang="el-GR" sz="1600" dirty="0" smtClean="0">
                          <a:latin typeface="Times New Roman" pitchFamily="18" charset="0"/>
                          <a:cs typeface="Times New Roman" pitchFamily="18" charset="0"/>
                        </a:rPr>
                        <a:t>45%</a:t>
                      </a:r>
                      <a:endParaRPr lang="el-GR" sz="1600" dirty="0">
                        <a:latin typeface="Times New Roman" pitchFamily="18" charset="0"/>
                        <a:cs typeface="Times New Roman" pitchFamily="18" charset="0"/>
                      </a:endParaRPr>
                    </a:p>
                  </a:txBody>
                  <a:tcPr/>
                </a:tc>
              </a:tr>
              <a:tr h="450784">
                <a:tc>
                  <a:txBody>
                    <a:bodyPr/>
                    <a:lstStyle/>
                    <a:p>
                      <a:r>
                        <a:rPr lang="el-GR" sz="1600" dirty="0" smtClean="0">
                          <a:latin typeface="Times New Roman" pitchFamily="18" charset="0"/>
                          <a:cs typeface="Times New Roman" pitchFamily="18" charset="0"/>
                        </a:rPr>
                        <a:t>&gt;20.000 - 30.000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&gt;30.000 - 40.000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45% </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40%</a:t>
                      </a:r>
                      <a:endParaRPr lang="el-GR" sz="1600" dirty="0">
                        <a:latin typeface="Times New Roman" pitchFamily="18" charset="0"/>
                        <a:cs typeface="Times New Roman" pitchFamily="18" charset="0"/>
                      </a:endParaRPr>
                    </a:p>
                  </a:txBody>
                  <a:tcPr/>
                </a:tc>
              </a:tr>
              <a:tr h="522222">
                <a:tc>
                  <a:txBody>
                    <a:bodyPr/>
                    <a:lstStyle/>
                    <a:p>
                      <a:r>
                        <a:rPr lang="el-GR" sz="1600" dirty="0" smtClean="0">
                          <a:latin typeface="Times New Roman" pitchFamily="18" charset="0"/>
                          <a:cs typeface="Times New Roman" pitchFamily="18" charset="0"/>
                        </a:rPr>
                        <a:t>&gt;30.000 - 50.000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&gt;40.000 - 60.000</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40% </a:t>
                      </a:r>
                      <a:endParaRPr lang="el-GR" sz="1600" dirty="0">
                        <a:latin typeface="Times New Roman" pitchFamily="18" charset="0"/>
                        <a:cs typeface="Times New Roman" pitchFamily="18" charset="0"/>
                      </a:endParaRPr>
                    </a:p>
                  </a:txBody>
                  <a:tcPr/>
                </a:tc>
                <a:tc>
                  <a:txBody>
                    <a:bodyPr/>
                    <a:lstStyle/>
                    <a:p>
                      <a:r>
                        <a:rPr lang="el-GR" sz="1600" dirty="0" smtClean="0">
                          <a:latin typeface="Times New Roman" pitchFamily="18" charset="0"/>
                          <a:cs typeface="Times New Roman" pitchFamily="18" charset="0"/>
                        </a:rPr>
                        <a:t>40%</a:t>
                      </a:r>
                      <a:endParaRPr lang="el-GR" sz="16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142852"/>
            <a:ext cx="7772400" cy="714380"/>
          </a:xfrm>
        </p:spPr>
        <p:txBody>
          <a:bodyPr>
            <a:normAutofit/>
          </a:bodyPr>
          <a:lstStyle/>
          <a:p>
            <a:r>
              <a:rPr lang="el-GR" sz="2400" dirty="0" smtClean="0">
                <a:solidFill>
                  <a:schemeClr val="tx1"/>
                </a:solidFill>
                <a:latin typeface="Times New Roman" pitchFamily="18" charset="0"/>
                <a:cs typeface="Times New Roman" pitchFamily="18" charset="0"/>
              </a:rPr>
              <a:t>ΕΠΙΛΕΞΙΜΕΣ ΠΑΡΕΜΒΑΣΕΙΣ</a:t>
            </a:r>
            <a:endParaRPr lang="el-GR" sz="2400" dirty="0">
              <a:solidFill>
                <a:schemeClr val="tx1"/>
              </a:solidFill>
              <a:latin typeface="Times New Roman" pitchFamily="18" charset="0"/>
              <a:cs typeface="Times New Roman" pitchFamily="18" charset="0"/>
            </a:endParaRPr>
          </a:p>
        </p:txBody>
      </p:sp>
      <p:pic>
        <p:nvPicPr>
          <p:cNvPr id="4" name="3 - Θέση περιεχομένου" descr="Στιγμιότυπο οθόνης (42).png"/>
          <p:cNvPicPr>
            <a:picLocks noGrp="1" noChangeAspect="1"/>
          </p:cNvPicPr>
          <p:nvPr>
            <p:ph sz="quarter" idx="1"/>
          </p:nvPr>
        </p:nvPicPr>
        <p:blipFill>
          <a:blip r:embed="rId2"/>
          <a:stretch>
            <a:fillRect/>
          </a:stretch>
        </p:blipFill>
        <p:spPr>
          <a:xfrm>
            <a:off x="263558" y="1198601"/>
            <a:ext cx="8594722" cy="437354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357166"/>
            <a:ext cx="7772400" cy="714380"/>
          </a:xfrm>
        </p:spPr>
        <p:txBody>
          <a:bodyPr>
            <a:normAutofit/>
          </a:bodyPr>
          <a:lstStyle/>
          <a:p>
            <a:r>
              <a:rPr lang="el-GR" sz="2400" dirty="0" smtClean="0">
                <a:solidFill>
                  <a:schemeClr val="tx1"/>
                </a:solidFill>
                <a:latin typeface="Times New Roman" pitchFamily="18" charset="0"/>
                <a:cs typeface="Times New Roman" pitchFamily="18" charset="0"/>
              </a:rPr>
              <a:t>ΕΠΙΛΕΞΙΜΕΣ ΠΑΡΕΜΒΑΣΕΙΣ </a:t>
            </a:r>
            <a:endParaRPr lang="el-GR" sz="2400" dirty="0">
              <a:solidFill>
                <a:schemeClr val="tx1"/>
              </a:solidFill>
              <a:latin typeface="Times New Roman" pitchFamily="18" charset="0"/>
              <a:cs typeface="Times New Roman" pitchFamily="18" charset="0"/>
            </a:endParaRPr>
          </a:p>
        </p:txBody>
      </p:sp>
      <p:pic>
        <p:nvPicPr>
          <p:cNvPr id="4" name="3 - Θέση περιεχομένου" descr="Στιγμιότυπο οθόνης (44).png"/>
          <p:cNvPicPr>
            <a:picLocks noGrp="1" noChangeAspect="1"/>
          </p:cNvPicPr>
          <p:nvPr>
            <p:ph sz="quarter" idx="1"/>
          </p:nvPr>
        </p:nvPicPr>
        <p:blipFill>
          <a:blip r:embed="rId2"/>
          <a:stretch>
            <a:fillRect/>
          </a:stretch>
        </p:blipFill>
        <p:spPr>
          <a:xfrm>
            <a:off x="355906" y="1285860"/>
            <a:ext cx="8330893" cy="4588288"/>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571480"/>
            <a:ext cx="7772400" cy="571504"/>
          </a:xfrm>
        </p:spPr>
        <p:txBody>
          <a:bodyPr>
            <a:normAutofit/>
          </a:bodyPr>
          <a:lstStyle/>
          <a:p>
            <a:r>
              <a:rPr lang="el-GR" sz="2800" dirty="0" smtClean="0">
                <a:solidFill>
                  <a:schemeClr val="tx1"/>
                </a:solidFill>
                <a:latin typeface="Times New Roman" pitchFamily="18" charset="0"/>
                <a:cs typeface="Times New Roman" pitchFamily="18" charset="0"/>
              </a:rPr>
              <a:t>ΚΡΙΤΗΡΙΑ ΑΞΙΟΛΟΓΗΣΗΣ </a:t>
            </a:r>
            <a:endParaRPr lang="el-GR" sz="2800" dirty="0">
              <a:solidFill>
                <a:schemeClr val="tx1"/>
              </a:solidFill>
              <a:latin typeface="Times New Roman" pitchFamily="18" charset="0"/>
              <a:cs typeface="Times New Roman" pitchFamily="18" charset="0"/>
            </a:endParaRPr>
          </a:p>
        </p:txBody>
      </p:sp>
      <p:graphicFrame>
        <p:nvGraphicFramePr>
          <p:cNvPr id="4" name="3 - Θέση περιεχομένου"/>
          <p:cNvGraphicFramePr>
            <a:graphicFrameLocks noGrp="1"/>
          </p:cNvGraphicFramePr>
          <p:nvPr>
            <p:ph sz="quarter" idx="1"/>
          </p:nvPr>
        </p:nvGraphicFramePr>
        <p:xfrm>
          <a:off x="785787" y="1285860"/>
          <a:ext cx="7915275" cy="4612958"/>
        </p:xfrm>
        <a:graphic>
          <a:graphicData uri="http://schemas.openxmlformats.org/drawingml/2006/table">
            <a:tbl>
              <a:tblPr firstRow="1" bandRow="1">
                <a:tableStyleId>{5C22544A-7EE6-4342-B048-85BDC9FD1C3A}</a:tableStyleId>
              </a:tblPr>
              <a:tblGrid>
                <a:gridCol w="2638425"/>
                <a:gridCol w="2638425"/>
                <a:gridCol w="2638425"/>
              </a:tblGrid>
              <a:tr h="376673">
                <a:tc>
                  <a:txBody>
                    <a:bodyPr/>
                    <a:lstStyle/>
                    <a:p>
                      <a:r>
                        <a:rPr lang="el-GR" sz="1800" dirty="0" smtClean="0">
                          <a:latin typeface="Times New Roman" pitchFamily="18" charset="0"/>
                          <a:cs typeface="Times New Roman" pitchFamily="18" charset="0"/>
                        </a:rPr>
                        <a:t>ΠΕΡΙΓΡΑΦΗ </a:t>
                      </a:r>
                      <a:endParaRPr lang="el-GR" sz="1800" dirty="0">
                        <a:latin typeface="Times New Roman" pitchFamily="18" charset="0"/>
                        <a:cs typeface="Times New Roman"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l-GR" sz="1800" dirty="0" smtClean="0">
                          <a:latin typeface="Times New Roman" pitchFamily="18" charset="0"/>
                          <a:cs typeface="Times New Roman" pitchFamily="18" charset="0"/>
                        </a:rPr>
                        <a:t>ΒΑΡΥΤΗΤΑ </a:t>
                      </a:r>
                      <a:endParaRPr lang="el-GR" sz="1800" dirty="0">
                        <a:latin typeface="Times New Roman" pitchFamily="18" charset="0"/>
                        <a:cs typeface="Times New Roman"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r>
                        <a:rPr lang="el-GR" sz="1800" dirty="0" smtClean="0">
                          <a:latin typeface="Times New Roman" pitchFamily="18" charset="0"/>
                          <a:cs typeface="Times New Roman" pitchFamily="18" charset="0"/>
                        </a:rPr>
                        <a:t>ΕΙΔΟΣ</a:t>
                      </a:r>
                      <a:r>
                        <a:rPr lang="el-GR" sz="1800" baseline="0" dirty="0" smtClean="0">
                          <a:latin typeface="Times New Roman" pitchFamily="18" charset="0"/>
                          <a:cs typeface="Times New Roman" pitchFamily="18" charset="0"/>
                        </a:rPr>
                        <a:t> ΚΡΙΤΗΡΙΟΥ </a:t>
                      </a:r>
                      <a:endParaRPr lang="el-GR" sz="1800" dirty="0">
                        <a:latin typeface="Times New Roman" pitchFamily="18" charset="0"/>
                        <a:cs typeface="Times New Roman" pitchFamily="18"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r>
              <a:tr h="588230">
                <a:tc>
                  <a:txBody>
                    <a:bodyPr/>
                    <a:lstStyle/>
                    <a:p>
                      <a:r>
                        <a:rPr lang="el-GR" sz="1600" dirty="0" smtClean="0">
                          <a:latin typeface="Times New Roman" pitchFamily="18" charset="0"/>
                          <a:cs typeface="Times New Roman" pitchFamily="18" charset="0"/>
                        </a:rPr>
                        <a:t>Ανοιγμένο κόστος εξοικονόμησης ενέργειας</a:t>
                      </a:r>
                      <a:endParaRPr lang="el-GR" sz="1600" dirty="0">
                        <a:latin typeface="Times New Roman" pitchFamily="18" charset="0"/>
                        <a:cs typeface="Times New Roman"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50%</a:t>
                      </a:r>
                      <a:endParaRPr lang="el-GR" sz="1600" dirty="0">
                        <a:latin typeface="Times New Roman" pitchFamily="18" charset="0"/>
                        <a:cs typeface="Times New Roman"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Ενεργειακά/Κτιριακά</a:t>
                      </a:r>
                      <a:r>
                        <a:rPr lang="el-GR" sz="1600" baseline="0" dirty="0" smtClean="0">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r>
              <a:tr h="588230">
                <a:tc>
                  <a:txBody>
                    <a:bodyPr/>
                    <a:lstStyle/>
                    <a:p>
                      <a:r>
                        <a:rPr lang="el-GR" sz="1600" dirty="0" smtClean="0">
                          <a:latin typeface="Times New Roman" pitchFamily="18" charset="0"/>
                          <a:cs typeface="Times New Roman" pitchFamily="18" charset="0"/>
                        </a:rPr>
                        <a:t>Υφιστάμενη</a:t>
                      </a:r>
                      <a:r>
                        <a:rPr lang="el-GR" sz="1600" baseline="0" dirty="0" smtClean="0">
                          <a:latin typeface="Times New Roman" pitchFamily="18" charset="0"/>
                          <a:cs typeface="Times New Roman" pitchFamily="18" charset="0"/>
                        </a:rPr>
                        <a:t> </a:t>
                      </a:r>
                      <a:r>
                        <a:rPr lang="el-GR" sz="1600" baseline="0" dirty="0" err="1" smtClean="0">
                          <a:latin typeface="Times New Roman" pitchFamily="18" charset="0"/>
                          <a:cs typeface="Times New Roman" pitchFamily="18" charset="0"/>
                        </a:rPr>
                        <a:t>Ενεργεακή</a:t>
                      </a:r>
                      <a:r>
                        <a:rPr lang="el-GR" sz="1600" baseline="0" dirty="0" smtClean="0">
                          <a:latin typeface="Times New Roman" pitchFamily="18" charset="0"/>
                          <a:cs typeface="Times New Roman" pitchFamily="18" charset="0"/>
                        </a:rPr>
                        <a:t>  Κλάση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5%</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6673">
                <a:tc>
                  <a:txBody>
                    <a:bodyPr/>
                    <a:lstStyle/>
                    <a:p>
                      <a:r>
                        <a:rPr lang="el-GR" sz="1600" dirty="0" err="1" smtClean="0">
                          <a:latin typeface="Times New Roman" pitchFamily="18" charset="0"/>
                          <a:cs typeface="Times New Roman" pitchFamily="18" charset="0"/>
                        </a:rPr>
                        <a:t>Βαθμοημέρες</a:t>
                      </a:r>
                      <a:r>
                        <a:rPr lang="el-GR" sz="1600" dirty="0" smtClean="0">
                          <a:latin typeface="Times New Roman" pitchFamily="18" charset="0"/>
                          <a:cs typeface="Times New Roman" pitchFamily="18" charset="0"/>
                        </a:rPr>
                        <a:t> Θέρμανσης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7%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6673">
                <a:tc>
                  <a:txBody>
                    <a:bodyPr/>
                    <a:lstStyle/>
                    <a:p>
                      <a:r>
                        <a:rPr lang="el-GR" sz="1600" dirty="0" smtClean="0">
                          <a:latin typeface="Times New Roman" pitchFamily="18" charset="0"/>
                          <a:cs typeface="Times New Roman" pitchFamily="18" charset="0"/>
                        </a:rPr>
                        <a:t>Παλαιότητα Κατασκευής</a:t>
                      </a:r>
                      <a:r>
                        <a:rPr lang="el-GR" sz="1600" baseline="0" dirty="0" smtClean="0">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3%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88230">
                <a:tc>
                  <a:txBody>
                    <a:bodyPr/>
                    <a:lstStyle/>
                    <a:p>
                      <a:r>
                        <a:rPr lang="el-GR" sz="1600" dirty="0" smtClean="0">
                          <a:latin typeface="Times New Roman" pitchFamily="18" charset="0"/>
                          <a:cs typeface="Times New Roman" pitchFamily="18" charset="0"/>
                        </a:rPr>
                        <a:t>Ατομικό</a:t>
                      </a:r>
                      <a:r>
                        <a:rPr lang="el-GR" sz="1600" baseline="0" dirty="0" smtClean="0">
                          <a:latin typeface="Times New Roman" pitchFamily="18" charset="0"/>
                          <a:cs typeface="Times New Roman" pitchFamily="18" charset="0"/>
                        </a:rPr>
                        <a:t> ή οικογενειακό εισόδημα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15%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Εισοδηματικά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588230">
                <a:tc>
                  <a:txBody>
                    <a:bodyPr/>
                    <a:lstStyle/>
                    <a:p>
                      <a:r>
                        <a:rPr lang="el-GR" sz="1600" dirty="0" smtClean="0">
                          <a:latin typeface="Times New Roman" pitchFamily="18" charset="0"/>
                          <a:cs typeface="Times New Roman" pitchFamily="18" charset="0"/>
                        </a:rPr>
                        <a:t>Πλήθος</a:t>
                      </a:r>
                      <a:r>
                        <a:rPr lang="el-GR" sz="1600" baseline="0" dirty="0" smtClean="0">
                          <a:latin typeface="Times New Roman" pitchFamily="18" charset="0"/>
                          <a:cs typeface="Times New Roman" pitchFamily="18" charset="0"/>
                        </a:rPr>
                        <a:t> Εξαρτώμενων τέκνων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5%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Κοινωνικά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6673">
                <a:tc>
                  <a:txBody>
                    <a:bodyPr/>
                    <a:lstStyle/>
                    <a:p>
                      <a:r>
                        <a:rPr lang="el-GR" sz="1600" dirty="0" err="1" smtClean="0">
                          <a:latin typeface="Times New Roman" pitchFamily="18" charset="0"/>
                          <a:cs typeface="Times New Roman" pitchFamily="18" charset="0"/>
                        </a:rPr>
                        <a:t>Μονογονεική</a:t>
                      </a:r>
                      <a:r>
                        <a:rPr lang="el-GR" sz="1600" dirty="0" smtClean="0">
                          <a:latin typeface="Times New Roman" pitchFamily="18" charset="0"/>
                          <a:cs typeface="Times New Roman" pitchFamily="18" charset="0"/>
                        </a:rPr>
                        <a:t> Οικογένεια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5%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6673">
                <a:tc>
                  <a:txBody>
                    <a:bodyPr/>
                    <a:lstStyle/>
                    <a:p>
                      <a:r>
                        <a:rPr lang="el-GR" sz="1600" dirty="0" smtClean="0">
                          <a:latin typeface="Times New Roman" pitchFamily="18" charset="0"/>
                          <a:cs typeface="Times New Roman" pitchFamily="18" charset="0"/>
                        </a:rPr>
                        <a:t>Μακροχρόνια</a:t>
                      </a:r>
                      <a:r>
                        <a:rPr lang="el-GR" sz="1600" baseline="0" dirty="0" smtClean="0">
                          <a:latin typeface="Times New Roman" pitchFamily="18" charset="0"/>
                          <a:cs typeface="Times New Roman" pitchFamily="18" charset="0"/>
                        </a:rPr>
                        <a:t> Άνεργος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5%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r h="376673">
                <a:tc>
                  <a:txBody>
                    <a:bodyPr/>
                    <a:lstStyle/>
                    <a:p>
                      <a:r>
                        <a:rPr lang="el-GR" sz="1600" dirty="0" smtClean="0">
                          <a:latin typeface="Times New Roman" pitchFamily="18" charset="0"/>
                          <a:cs typeface="Times New Roman" pitchFamily="18" charset="0"/>
                        </a:rPr>
                        <a:t>ΑΜΕΑ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l-GR" sz="1600" dirty="0" smtClean="0">
                          <a:latin typeface="Times New Roman" pitchFamily="18" charset="0"/>
                          <a:cs typeface="Times New Roman" pitchFamily="18" charset="0"/>
                        </a:rPr>
                        <a:t>5% </a:t>
                      </a:r>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l-GR" sz="1600" dirty="0">
                        <a:latin typeface="Times New Roman" pitchFamily="18" charset="0"/>
                        <a:cs typeface="Times New Roman" pitchFamily="18"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654032"/>
          </a:xfrm>
        </p:spPr>
        <p:txBody>
          <a:bodyPr>
            <a:normAutofit/>
          </a:bodyPr>
          <a:lstStyle/>
          <a:p>
            <a:r>
              <a:rPr lang="el-GR" sz="2400" dirty="0" smtClean="0">
                <a:solidFill>
                  <a:schemeClr val="tx1"/>
                </a:solidFill>
                <a:latin typeface="Times New Roman" pitchFamily="18" charset="0"/>
                <a:cs typeface="Times New Roman" pitchFamily="18" charset="0"/>
              </a:rPr>
              <a:t>ΠΡΟΥΠΟΘΕΣΕΙΣ </a:t>
            </a:r>
            <a:endParaRPr lang="el-GR" sz="24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914400" y="928670"/>
            <a:ext cx="7772400" cy="5091130"/>
          </a:xfrm>
        </p:spPr>
        <p:txBody>
          <a:bodyPr>
            <a:normAutofit fontScale="92500"/>
          </a:bodyPr>
          <a:lstStyle/>
          <a:p>
            <a:pPr>
              <a:lnSpc>
                <a:spcPct val="110000"/>
              </a:lnSpc>
              <a:spcBef>
                <a:spcPts val="600"/>
              </a:spcBef>
              <a:buNone/>
            </a:pPr>
            <a:r>
              <a:rPr lang="el-GR" sz="1600" b="1" dirty="0" smtClean="0">
                <a:latin typeface="Times New Roman" pitchFamily="18" charset="0"/>
                <a:cs typeface="Times New Roman" pitchFamily="18" charset="0"/>
              </a:rPr>
              <a:t>Κατοικίες: </a:t>
            </a:r>
          </a:p>
          <a:p>
            <a:pPr>
              <a:lnSpc>
                <a:spcPct val="110000"/>
              </a:lnSpc>
              <a:spcBef>
                <a:spcPts val="600"/>
              </a:spcBef>
              <a:buFont typeface="Arial" pitchFamily="34" charset="0"/>
              <a:buChar char="•"/>
            </a:pPr>
            <a:r>
              <a:rPr lang="el-GR" sz="1600" dirty="0" smtClean="0">
                <a:latin typeface="Times New Roman" pitchFamily="18" charset="0"/>
                <a:cs typeface="Times New Roman" pitchFamily="18" charset="0"/>
              </a:rPr>
              <a:t>Το ακίνητο να χρησιμοποιείται ως κύρια κατοικία, όπως προκύπτει από τα στοιχεία του Ε1. Νομιμότητα ακινήτου ( υφίσταται νόμιμα, τυχόν αυθαιρεσίες έχουν ρυθμιστεί, δεν έχει κριθεί κατεδαφιστέο).</a:t>
            </a:r>
          </a:p>
          <a:p>
            <a:pPr>
              <a:lnSpc>
                <a:spcPct val="110000"/>
              </a:lnSpc>
              <a:spcBef>
                <a:spcPts val="600"/>
              </a:spcBef>
              <a:buFont typeface="Arial" pitchFamily="34" charset="0"/>
              <a:buChar char="•"/>
            </a:pPr>
            <a:r>
              <a:rPr lang="el-GR" sz="1600" dirty="0" smtClean="0">
                <a:latin typeface="Times New Roman" pitchFamily="18" charset="0"/>
                <a:cs typeface="Times New Roman" pitchFamily="18" charset="0"/>
              </a:rPr>
              <a:t> Η ενεργειακή του κατηγορία να είναι μικρότερη ή ίση της Γ με βάση το πιστοποιητικό ενεργειακής απόδοσης, το οποίο να έχει εκδοθεί μετά την 26.11.2017.</a:t>
            </a:r>
          </a:p>
          <a:p>
            <a:pPr>
              <a:lnSpc>
                <a:spcPct val="110000"/>
              </a:lnSpc>
              <a:spcBef>
                <a:spcPts val="600"/>
              </a:spcBef>
              <a:buFont typeface="Arial" pitchFamily="34" charset="0"/>
              <a:buChar char="•"/>
            </a:pPr>
            <a:r>
              <a:rPr lang="el-GR" sz="1600" dirty="0" smtClean="0">
                <a:latin typeface="Times New Roman" pitchFamily="18" charset="0"/>
                <a:cs typeface="Times New Roman" pitchFamily="18" charset="0"/>
              </a:rPr>
              <a:t> Ιδιοκτήτης του ακινήτου πρέπει να είναι φυσικό πρόσωπο, να έχει δικαίωμα ψιλής, πλήρους κυριότητας ή επικαρπίας.</a:t>
            </a:r>
          </a:p>
          <a:p>
            <a:pPr>
              <a:lnSpc>
                <a:spcPct val="110000"/>
              </a:lnSpc>
              <a:spcBef>
                <a:spcPts val="600"/>
              </a:spcBef>
              <a:buNone/>
            </a:pPr>
            <a:endParaRPr lang="el-GR" sz="1600" dirty="0" smtClean="0">
              <a:latin typeface="Times New Roman" pitchFamily="18" charset="0"/>
              <a:cs typeface="Times New Roman" pitchFamily="18" charset="0"/>
            </a:endParaRPr>
          </a:p>
          <a:p>
            <a:pPr>
              <a:lnSpc>
                <a:spcPct val="110000"/>
              </a:lnSpc>
              <a:spcBef>
                <a:spcPts val="600"/>
              </a:spcBef>
              <a:buNone/>
            </a:pPr>
            <a:r>
              <a:rPr lang="el-GR" sz="1600" b="1" dirty="0" smtClean="0">
                <a:latin typeface="Times New Roman" pitchFamily="18" charset="0"/>
                <a:cs typeface="Times New Roman" pitchFamily="18" charset="0"/>
              </a:rPr>
              <a:t>Πολυκατοικίες τύπου Α: </a:t>
            </a:r>
          </a:p>
          <a:p>
            <a:pPr>
              <a:lnSpc>
                <a:spcPct val="110000"/>
              </a:lnSpc>
              <a:spcBef>
                <a:spcPts val="600"/>
              </a:spcBef>
              <a:buNone/>
            </a:pPr>
            <a:r>
              <a:rPr lang="el-GR" sz="1600" dirty="0" smtClean="0">
                <a:latin typeface="Times New Roman" pitchFamily="18" charset="0"/>
                <a:cs typeface="Times New Roman" pitchFamily="18" charset="0"/>
              </a:rPr>
              <a:t>Συνδέεται με επιμέρους αιτήσεις μεμονωμένων διαμερισμάτων που περιλαμβάνουν μη κοινόχρηστες ενεργειακές παρεμβάσεις και αναβάθμιση αυτών.</a:t>
            </a:r>
          </a:p>
          <a:p>
            <a:pPr>
              <a:lnSpc>
                <a:spcPct val="110000"/>
              </a:lnSpc>
              <a:spcBef>
                <a:spcPts val="600"/>
              </a:spcBef>
              <a:buFont typeface="Arial" pitchFamily="34" charset="0"/>
              <a:buChar char="•"/>
            </a:pPr>
            <a:r>
              <a:rPr lang="el-GR" sz="1600" dirty="0" smtClean="0">
                <a:latin typeface="Times New Roman" pitchFamily="18" charset="0"/>
                <a:cs typeface="Times New Roman" pitchFamily="18" charset="0"/>
              </a:rPr>
              <a:t> Η πολυκατοικία πρέπει να έχει ΑΦΜ, κωδικούς </a:t>
            </a:r>
            <a:r>
              <a:rPr lang="el-GR" sz="1600" dirty="0" err="1" smtClean="0">
                <a:latin typeface="Times New Roman" pitchFamily="18" charset="0"/>
                <a:cs typeface="Times New Roman" pitchFamily="18" charset="0"/>
              </a:rPr>
              <a:t>taxisnet</a:t>
            </a:r>
            <a:r>
              <a:rPr lang="el-GR" sz="1600" dirty="0" smtClean="0">
                <a:latin typeface="Times New Roman" pitchFamily="18" charset="0"/>
                <a:cs typeface="Times New Roman" pitchFamily="18" charset="0"/>
              </a:rPr>
              <a:t> και αριθμό τραπεζικού λογαριασμού.</a:t>
            </a:r>
          </a:p>
          <a:p>
            <a:pPr>
              <a:lnSpc>
                <a:spcPct val="110000"/>
              </a:lnSpc>
              <a:spcBef>
                <a:spcPts val="600"/>
              </a:spcBef>
              <a:buFont typeface="Arial" pitchFamily="34" charset="0"/>
              <a:buChar char="•"/>
            </a:pPr>
            <a:r>
              <a:rPr lang="el-GR" sz="1600" dirty="0" smtClean="0">
                <a:latin typeface="Times New Roman" pitchFamily="18" charset="0"/>
                <a:cs typeface="Times New Roman" pitchFamily="18" charset="0"/>
              </a:rPr>
              <a:t> Απόφαση Γενικής Συνέλευσης και υποβολή αίτησης από εκπρόσωπο καθώς και αιτήσεις από τους ιδιοκτήτες των διαμερισμάτων.</a:t>
            </a:r>
          </a:p>
          <a:p>
            <a:pPr>
              <a:lnSpc>
                <a:spcPct val="110000"/>
              </a:lnSpc>
              <a:spcBef>
                <a:spcPts val="600"/>
              </a:spcBef>
              <a:buFont typeface="Arial" pitchFamily="34" charset="0"/>
              <a:buChar char="•"/>
            </a:pPr>
            <a:r>
              <a:rPr lang="el-GR" sz="1600" dirty="0" smtClean="0">
                <a:latin typeface="Times New Roman" pitchFamily="18" charset="0"/>
                <a:cs typeface="Times New Roman" pitchFamily="18" charset="0"/>
              </a:rPr>
              <a:t> Πιστοποιητικό Ενεργειακής Απόδοσης που αφορά συνολικά στο τμήμα του κτιρίου που χρησιμοποιείται ως κατοικία.</a:t>
            </a:r>
            <a:endParaRPr lang="el-GR" sz="16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582594"/>
          </a:xfrm>
        </p:spPr>
        <p:txBody>
          <a:bodyPr>
            <a:normAutofit/>
          </a:bodyPr>
          <a:lstStyle/>
          <a:p>
            <a:r>
              <a:rPr lang="el-GR" sz="2400" dirty="0" smtClean="0">
                <a:solidFill>
                  <a:schemeClr val="tx1"/>
                </a:solidFill>
                <a:latin typeface="Times New Roman" pitchFamily="18" charset="0"/>
                <a:cs typeface="Times New Roman" pitchFamily="18" charset="0"/>
              </a:rPr>
              <a:t>ΠΡΟΥΠΟΘΕΣΕΙΣ</a:t>
            </a:r>
            <a:endParaRPr lang="el-GR" sz="24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914400" y="1000108"/>
            <a:ext cx="7772400" cy="5019692"/>
          </a:xfrm>
        </p:spPr>
        <p:txBody>
          <a:bodyPr>
            <a:normAutofit/>
          </a:bodyPr>
          <a:lstStyle/>
          <a:p>
            <a:pPr>
              <a:buNone/>
            </a:pPr>
            <a:r>
              <a:rPr lang="el-GR" sz="1600" dirty="0" smtClean="0">
                <a:latin typeface="Times New Roman" pitchFamily="18" charset="0"/>
                <a:cs typeface="Times New Roman" pitchFamily="18" charset="0"/>
              </a:rPr>
              <a:t>Το πρόγραμμα αφορά αποκλειστικά τις κατοικίες φυσικών προσώπων και οι υποψήφιοι δικαιούχοι θα πρέπει να πληρούν βασικές προϋποθέσεις:</a:t>
            </a:r>
          </a:p>
          <a:p>
            <a:pPr>
              <a:buFont typeface="Arial" pitchFamily="34" charset="0"/>
              <a:buChar char="•"/>
            </a:pPr>
            <a:r>
              <a:rPr lang="el-GR" sz="1600" dirty="0" smtClean="0">
                <a:latin typeface="Times New Roman" pitchFamily="18" charset="0"/>
                <a:cs typeface="Times New Roman" pitchFamily="18" charset="0"/>
              </a:rPr>
              <a:t>Να κατέχουν την κυριότητα (πλήρη ή υψηλή) ή την επικαρπία σε συγκεκριμένο ακίνητο.</a:t>
            </a:r>
          </a:p>
          <a:p>
            <a:pPr>
              <a:buFont typeface="Arial" pitchFamily="34" charset="0"/>
              <a:buChar char="•"/>
            </a:pPr>
            <a:r>
              <a:rPr lang="el-GR" sz="1600" dirty="0" smtClean="0">
                <a:latin typeface="Times New Roman" pitchFamily="18" charset="0"/>
                <a:cs typeface="Times New Roman" pitchFamily="18" charset="0"/>
              </a:rPr>
              <a:t>Να είναι κύρια κατοικία του ιδιοκτήτη ή του ενοικιαστή.</a:t>
            </a:r>
          </a:p>
          <a:p>
            <a:pPr>
              <a:buFont typeface="Arial" pitchFamily="34" charset="0"/>
              <a:buChar char="•"/>
            </a:pPr>
            <a:r>
              <a:rPr lang="el-GR" sz="1600" dirty="0" smtClean="0">
                <a:latin typeface="Times New Roman" pitchFamily="18" charset="0"/>
                <a:cs typeface="Times New Roman" pitchFamily="18" charset="0"/>
              </a:rPr>
              <a:t>Να έχουν εξασφαλίσει κωδικούς πρόσβασης στο TAXIS.</a:t>
            </a:r>
          </a:p>
          <a:p>
            <a:pPr>
              <a:buFont typeface="Arial" pitchFamily="34" charset="0"/>
              <a:buChar char="•"/>
            </a:pPr>
            <a:r>
              <a:rPr lang="el-GR" sz="1600" dirty="0" err="1" smtClean="0">
                <a:latin typeface="Times New Roman" pitchFamily="18" charset="0"/>
                <a:cs typeface="Times New Roman" pitchFamily="18" charset="0"/>
              </a:rPr>
              <a:t>Nα</a:t>
            </a:r>
            <a:r>
              <a:rPr lang="el-GR" sz="1600" dirty="0" smtClean="0">
                <a:latin typeface="Times New Roman" pitchFamily="18" charset="0"/>
                <a:cs typeface="Times New Roman" pitchFamily="18" charset="0"/>
              </a:rPr>
              <a:t> έχουν ολοκληρώσει τη νομιμοποίηση τυχόν πολεοδομικών παραβάσεων.</a:t>
            </a:r>
          </a:p>
          <a:p>
            <a:pPr>
              <a:buFont typeface="Arial" pitchFamily="34" charset="0"/>
              <a:buChar char="•"/>
            </a:pPr>
            <a:r>
              <a:rPr lang="el-GR" sz="1600" dirty="0" smtClean="0">
                <a:latin typeface="Times New Roman" pitchFamily="18" charset="0"/>
                <a:cs typeface="Times New Roman" pitchFamily="18" charset="0"/>
              </a:rPr>
              <a:t>Υφίσταται νόμιμα. Στην περίπτωση που ο ιδιοκτήτης της κατοικίας δε διαθέτει οικοδομική άδεια ή αυτή δεν ανταποκρίνεται στην τρέχουσα κατάσταση της κατοικίας, θα πρέπει να προσκομισθεί σχετικό νομιμοποιητικό έγγραφο, από το οποίο να προκύπτει ότι η εν λόγω κατοικία υφίσταται νόμιμα. </a:t>
            </a:r>
          </a:p>
          <a:p>
            <a:pPr>
              <a:buNone/>
            </a:pPr>
            <a:r>
              <a:rPr lang="el-GR" sz="1600" dirty="0" smtClean="0">
                <a:latin typeface="Times New Roman" pitchFamily="18" charset="0"/>
                <a:cs typeface="Times New Roman" pitchFamily="18" charset="0"/>
              </a:rPr>
              <a:t>Απαραίτητη προϋπόθεση για την ένταξη στο πρόγραμμα είναι η </a:t>
            </a:r>
            <a:r>
              <a:rPr lang="el-GR" sz="1600" b="1" dirty="0" smtClean="0">
                <a:latin typeface="Times New Roman" pitchFamily="18" charset="0"/>
                <a:cs typeface="Times New Roman" pitchFamily="18" charset="0"/>
              </a:rPr>
              <a:t>διενέργεια ενεργειακής επιθεώρησης </a:t>
            </a:r>
            <a:r>
              <a:rPr lang="el-GR" sz="1600" dirty="0" smtClean="0">
                <a:latin typeface="Times New Roman" pitchFamily="18" charset="0"/>
                <a:cs typeface="Times New Roman" pitchFamily="18" charset="0"/>
              </a:rPr>
              <a:t>από Α’ ΠΕΑ από Ενεργειακό Επιθεωρητή, ο οποίος και θα εκδίδει το απαιτούμενο Πιστοποιητικό Ενεργειακής Απόδοσης. </a:t>
            </a:r>
          </a:p>
          <a:p>
            <a:pPr>
              <a:buNone/>
            </a:pPr>
            <a:r>
              <a:rPr lang="el-GR" sz="1600" dirty="0" smtClean="0">
                <a:latin typeface="Times New Roman" pitchFamily="18" charset="0"/>
                <a:cs typeface="Times New Roman" pitchFamily="18" charset="0"/>
              </a:rPr>
              <a:t>Στη συνέχεια, οι παρεμβάσεις θα επιλέγονται σύμφωνα με τα ευρήματα/αποτελέσματα της επιθεώρησης, με στόχο την επίτευξη της μέγιστης εξοικονόμησης ενέργειας και τη μέγιστη βελτίωση της ενεργειακής απόδοσης των κατοικιών.</a:t>
            </a:r>
            <a:endParaRPr lang="el-GR" sz="16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725470"/>
          </a:xfrm>
        </p:spPr>
        <p:txBody>
          <a:bodyPr>
            <a:normAutofit/>
          </a:bodyPr>
          <a:lstStyle/>
          <a:p>
            <a:r>
              <a:rPr lang="el-GR" sz="2400" dirty="0" smtClean="0">
                <a:solidFill>
                  <a:schemeClr val="tx1"/>
                </a:solidFill>
                <a:latin typeface="Times New Roman" pitchFamily="18" charset="0"/>
                <a:cs typeface="Times New Roman" pitchFamily="18" charset="0"/>
              </a:rPr>
              <a:t>ΒΗΜΑΤΑ ΕΝΤΑΞΗΣ </a:t>
            </a:r>
            <a:endParaRPr lang="el-GR" sz="24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914400" y="1071546"/>
            <a:ext cx="7772400" cy="4948254"/>
          </a:xfrm>
        </p:spPr>
        <p:txBody>
          <a:bodyPr>
            <a:normAutofit/>
          </a:bodyPr>
          <a:lstStyle/>
          <a:p>
            <a:pPr>
              <a:buNone/>
            </a:pPr>
            <a:r>
              <a:rPr lang="el-GR" sz="1600" dirty="0" smtClean="0">
                <a:latin typeface="Times New Roman" pitchFamily="18" charset="0"/>
                <a:cs typeface="Times New Roman" pitchFamily="18" charset="0"/>
              </a:rPr>
              <a:t>Η αίτηση θα περιλαμβάνει διάφορα βήματα που θα γίνονται σε βάθος χρόνου.</a:t>
            </a:r>
          </a:p>
          <a:p>
            <a:pPr>
              <a:buFont typeface="Courier New" pitchFamily="49" charset="0"/>
              <a:buChar char="o"/>
            </a:pPr>
            <a:r>
              <a:rPr lang="el-GR" sz="1600" dirty="0" smtClean="0">
                <a:latin typeface="Times New Roman" pitchFamily="18" charset="0"/>
                <a:cs typeface="Times New Roman" pitchFamily="18" charset="0"/>
              </a:rPr>
              <a:t>Ενημέρωση για τους όρους και προϋποθέσεις συμμετοχής σύμφωνα με τον Οδηγό Εφαρμογής του Προγράμματος.</a:t>
            </a:r>
          </a:p>
          <a:p>
            <a:pPr>
              <a:buFont typeface="Courier New" pitchFamily="49" charset="0"/>
              <a:buChar char="o"/>
            </a:pPr>
            <a:r>
              <a:rPr lang="el-GR" sz="1600" dirty="0" smtClean="0">
                <a:latin typeface="Times New Roman" pitchFamily="18" charset="0"/>
                <a:cs typeface="Times New Roman" pitchFamily="18" charset="0"/>
              </a:rPr>
              <a:t>Έκδοση Ηλεκτρονικής Ταυτότητας Κτιρίου (νέο).</a:t>
            </a:r>
          </a:p>
          <a:p>
            <a:pPr>
              <a:buFont typeface="Courier New" pitchFamily="49" charset="0"/>
              <a:buChar char="o"/>
            </a:pPr>
            <a:r>
              <a:rPr lang="el-GR" sz="1600" dirty="0" smtClean="0">
                <a:latin typeface="Times New Roman" pitchFamily="18" charset="0"/>
                <a:cs typeface="Times New Roman" pitchFamily="18" charset="0"/>
              </a:rPr>
              <a:t>Έκδοση Α’ Πιστοποιητικού Ενεργειακής Απόδοσης για την πιστοποίηση των ενεργειακών αναγκών της οικίας πριν από τις επεμβάσεις.</a:t>
            </a:r>
          </a:p>
          <a:p>
            <a:pPr>
              <a:buFont typeface="Courier New" pitchFamily="49" charset="0"/>
              <a:buChar char="o"/>
            </a:pPr>
            <a:r>
              <a:rPr lang="el-GR" sz="1600" dirty="0" smtClean="0">
                <a:latin typeface="Times New Roman" pitchFamily="18" charset="0"/>
                <a:cs typeface="Times New Roman" pitchFamily="18" charset="0"/>
              </a:rPr>
              <a:t>Πρόταση από τους εξειδικευμένους μηχανικούς της εταιρείας μας για τις παρεμβάσεις ενεργειακής αναβάθμισης του ακινήτου, σύμφωνα με τις ανάγκες του πελάτη.</a:t>
            </a:r>
          </a:p>
          <a:p>
            <a:pPr>
              <a:buFont typeface="Courier New" pitchFamily="49" charset="0"/>
              <a:buChar char="o"/>
            </a:pPr>
            <a:r>
              <a:rPr lang="el-GR" sz="1600" dirty="0" smtClean="0">
                <a:latin typeface="Times New Roman" pitchFamily="18" charset="0"/>
                <a:cs typeface="Times New Roman" pitchFamily="18" charset="0"/>
              </a:rPr>
              <a:t>Υποβολή αίτησης και δικαιολογητικών μέσω της ηλεκτρονικής πλατφόρμας, δέσμευση ποσού για τις παρεμβάσεις.</a:t>
            </a:r>
          </a:p>
          <a:p>
            <a:pPr>
              <a:buFont typeface="Courier New" pitchFamily="49" charset="0"/>
              <a:buChar char="o"/>
            </a:pPr>
            <a:r>
              <a:rPr lang="el-GR" sz="1600" dirty="0" smtClean="0">
                <a:latin typeface="Times New Roman" pitchFamily="18" charset="0"/>
                <a:cs typeface="Times New Roman" pitchFamily="18" charset="0"/>
              </a:rPr>
              <a:t>Υπαγωγή στο πρόγραμμα.</a:t>
            </a:r>
          </a:p>
          <a:p>
            <a:pPr>
              <a:buFont typeface="Courier New" pitchFamily="49" charset="0"/>
              <a:buChar char="o"/>
            </a:pPr>
            <a:r>
              <a:rPr lang="el-GR" sz="1600" dirty="0" smtClean="0">
                <a:latin typeface="Times New Roman" pitchFamily="18" charset="0"/>
                <a:cs typeface="Times New Roman" pitchFamily="18" charset="0"/>
              </a:rPr>
              <a:t>Συγκέντρωση προσφορών των υπό υλοποίηση παρεμβάσεων.</a:t>
            </a:r>
          </a:p>
          <a:p>
            <a:pPr>
              <a:buFont typeface="Courier New" pitchFamily="49" charset="0"/>
              <a:buChar char="o"/>
            </a:pPr>
            <a:r>
              <a:rPr lang="el-GR" sz="1600" dirty="0" smtClean="0">
                <a:latin typeface="Times New Roman" pitchFamily="18" charset="0"/>
                <a:cs typeface="Times New Roman" pitchFamily="18" charset="0"/>
              </a:rPr>
              <a:t>Υλοποίηση Παρεμβάσεων.</a:t>
            </a:r>
          </a:p>
          <a:p>
            <a:pPr>
              <a:buFont typeface="Courier New" pitchFamily="49" charset="0"/>
              <a:buChar char="o"/>
            </a:pPr>
            <a:r>
              <a:rPr lang="el-GR" sz="1600" dirty="0" smtClean="0">
                <a:latin typeface="Times New Roman" pitchFamily="18" charset="0"/>
                <a:cs typeface="Times New Roman" pitchFamily="18" charset="0"/>
              </a:rPr>
              <a:t>Έκδοση Β’ Πιστοποιητικού Ενεργειακής Απόδοσης.</a:t>
            </a:r>
          </a:p>
          <a:p>
            <a:pPr>
              <a:buFont typeface="Courier New" pitchFamily="49" charset="0"/>
              <a:buChar char="o"/>
            </a:pPr>
            <a:r>
              <a:rPr lang="el-GR" sz="1600" dirty="0" smtClean="0">
                <a:latin typeface="Times New Roman" pitchFamily="18" charset="0"/>
                <a:cs typeface="Times New Roman" pitchFamily="18" charset="0"/>
              </a:rPr>
              <a:t>Προσκόμιση δικαιολογητικών για την ολοκλήρωση του προγράμματος.</a:t>
            </a:r>
            <a:endParaRPr lang="el-GR" sz="16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582594"/>
          </a:xfrm>
        </p:spPr>
        <p:txBody>
          <a:bodyPr>
            <a:normAutofit fontScale="90000"/>
          </a:bodyPr>
          <a:lstStyle/>
          <a:p>
            <a:r>
              <a:rPr lang="el-GR" sz="3200" dirty="0" smtClean="0">
                <a:solidFill>
                  <a:schemeClr val="tx1"/>
                </a:solidFill>
                <a:latin typeface="Times New Roman" pitchFamily="18" charset="0"/>
                <a:cs typeface="Times New Roman" pitchFamily="18" charset="0"/>
              </a:rPr>
              <a:t>ΑΠΑΙΤΟΥΜΕΝΑ ΔΙΚΑΙΟΛΟΓΗΤΙΚΑ </a:t>
            </a:r>
            <a:endParaRPr lang="el-GR" sz="3200" dirty="0">
              <a:solidFill>
                <a:schemeClr val="tx1"/>
              </a:solidFill>
              <a:latin typeface="Times New Roman" pitchFamily="18" charset="0"/>
              <a:cs typeface="Times New Roman" pitchFamily="18" charset="0"/>
            </a:endParaRPr>
          </a:p>
        </p:txBody>
      </p:sp>
      <p:sp>
        <p:nvSpPr>
          <p:cNvPr id="3" name="2 - Θέση περιεχομένου"/>
          <p:cNvSpPr>
            <a:spLocks noGrp="1"/>
          </p:cNvSpPr>
          <p:nvPr>
            <p:ph sz="quarter" idx="1"/>
          </p:nvPr>
        </p:nvSpPr>
        <p:spPr>
          <a:xfrm>
            <a:off x="914400" y="928670"/>
            <a:ext cx="7772400" cy="5357850"/>
          </a:xfrm>
        </p:spPr>
        <p:txBody>
          <a:bodyPr>
            <a:normAutofit/>
          </a:bodyPr>
          <a:lstStyle/>
          <a:p>
            <a:pPr marL="514350" indent="-514350">
              <a:buFont typeface="+mj-lt"/>
              <a:buAutoNum type="arabicPeriod"/>
            </a:pPr>
            <a:r>
              <a:rPr lang="el-GR" sz="1400" dirty="0" smtClean="0">
                <a:latin typeface="Times New Roman" pitchFamily="18" charset="0"/>
                <a:cs typeface="Times New Roman" pitchFamily="18" charset="0"/>
              </a:rPr>
              <a:t>Στοιχεία ιδιοκτήτη: Ονοματεπώνυμο, ΑΦΜ, </a:t>
            </a:r>
            <a:r>
              <a:rPr lang="el-GR" sz="1400" dirty="0" err="1" smtClean="0">
                <a:latin typeface="Times New Roman" pitchFamily="18" charset="0"/>
                <a:cs typeface="Times New Roman" pitchFamily="18" charset="0"/>
              </a:rPr>
              <a:t>∆ΟΥ</a:t>
            </a:r>
            <a:r>
              <a:rPr lang="el-GR" sz="1400" dirty="0" smtClean="0">
                <a:latin typeface="Times New Roman" pitchFamily="18" charset="0"/>
                <a:cs typeface="Times New Roman" pitchFamily="18" charset="0"/>
              </a:rPr>
              <a:t> κοκ</a:t>
            </a:r>
          </a:p>
          <a:p>
            <a:pPr marL="514350" indent="-514350">
              <a:buFont typeface="+mj-lt"/>
              <a:buAutoNum type="arabicPeriod"/>
            </a:pPr>
            <a:r>
              <a:rPr lang="el-GR" sz="1400" dirty="0" smtClean="0">
                <a:latin typeface="Times New Roman" pitchFamily="18" charset="0"/>
                <a:cs typeface="Times New Roman" pitchFamily="18" charset="0"/>
              </a:rPr>
              <a:t>Στοιχεία ακινήτου: Εμβαδόν, Χρήση, Έτος κατασκευής, Κωδικός Αριθμός Εθνικού Κτηματολογίου.</a:t>
            </a:r>
          </a:p>
          <a:p>
            <a:pPr marL="514350" indent="-514350">
              <a:buFont typeface="+mj-lt"/>
              <a:buAutoNum type="arabicPeriod"/>
            </a:pPr>
            <a:r>
              <a:rPr lang="el-GR" sz="1400" dirty="0" smtClean="0">
                <a:latin typeface="Times New Roman" pitchFamily="18" charset="0"/>
                <a:cs typeface="Times New Roman" pitchFamily="18" charset="0"/>
              </a:rPr>
              <a:t>Στοιχεία Υπεύθυνου Επικοινωνίας (Αν πρόκειται για πρόσωπο, πέρα του ωφελούμενου).</a:t>
            </a:r>
          </a:p>
          <a:p>
            <a:pPr marL="514350" indent="-514350">
              <a:buFont typeface="+mj-lt"/>
              <a:buAutoNum type="arabicPeriod"/>
            </a:pPr>
            <a:r>
              <a:rPr lang="el-GR" sz="1400" dirty="0" err="1" smtClean="0">
                <a:latin typeface="Times New Roman" pitchFamily="18" charset="0"/>
                <a:cs typeface="Times New Roman" pitchFamily="18" charset="0"/>
              </a:rPr>
              <a:t>∆ελτίο</a:t>
            </a:r>
            <a:r>
              <a:rPr lang="el-GR" sz="1400" dirty="0" smtClean="0">
                <a:latin typeface="Times New Roman" pitchFamily="18" charset="0"/>
                <a:cs typeface="Times New Roman" pitchFamily="18" charset="0"/>
              </a:rPr>
              <a:t> Ταυτότητας ή </a:t>
            </a:r>
            <a:r>
              <a:rPr lang="el-GR" sz="1400" dirty="0" err="1" smtClean="0">
                <a:latin typeface="Times New Roman" pitchFamily="18" charset="0"/>
                <a:cs typeface="Times New Roman" pitchFamily="18" charset="0"/>
              </a:rPr>
              <a:t>∆ιαβατήριο</a:t>
            </a:r>
            <a:r>
              <a:rPr lang="el-GR" sz="1400" dirty="0" smtClean="0">
                <a:latin typeface="Times New Roman" pitchFamily="18" charset="0"/>
                <a:cs typeface="Times New Roman" pitchFamily="18" charset="0"/>
              </a:rPr>
              <a:t>.</a:t>
            </a:r>
          </a:p>
          <a:p>
            <a:pPr marL="514350" indent="-514350">
              <a:buFont typeface="+mj-lt"/>
              <a:buAutoNum type="arabicPeriod"/>
            </a:pPr>
            <a:r>
              <a:rPr lang="el-GR" sz="1400" dirty="0" smtClean="0">
                <a:latin typeface="Times New Roman" pitchFamily="18" charset="0"/>
                <a:cs typeface="Times New Roman" pitchFamily="18" charset="0"/>
              </a:rPr>
              <a:t>Το τελευταίο Εκκαθαριστικό Σημείωμα Φορολογίας Εισοδήματος.</a:t>
            </a:r>
          </a:p>
          <a:p>
            <a:pPr marL="514350" indent="-514350">
              <a:buFont typeface="+mj-lt"/>
              <a:buAutoNum type="arabicPeriod"/>
            </a:pPr>
            <a:r>
              <a:rPr lang="el-GR" sz="1400" dirty="0" smtClean="0">
                <a:latin typeface="Times New Roman" pitchFamily="18" charset="0"/>
                <a:cs typeface="Times New Roman" pitchFamily="18" charset="0"/>
              </a:rPr>
              <a:t>Το τελευταίο αντίγραφο της </a:t>
            </a:r>
            <a:r>
              <a:rPr lang="el-GR" sz="1400" dirty="0" err="1" smtClean="0">
                <a:latin typeface="Times New Roman" pitchFamily="18" charset="0"/>
                <a:cs typeface="Times New Roman" pitchFamily="18" charset="0"/>
              </a:rPr>
              <a:t>∆ήλωσης</a:t>
            </a:r>
            <a:r>
              <a:rPr lang="el-GR" sz="1400" dirty="0" smtClean="0">
                <a:latin typeface="Times New Roman" pitchFamily="18" charset="0"/>
                <a:cs typeface="Times New Roman" pitchFamily="18" charset="0"/>
              </a:rPr>
              <a:t> Φορολογίας Εισοδήματος (Ε1).</a:t>
            </a:r>
          </a:p>
          <a:p>
            <a:pPr marL="514350" indent="-514350">
              <a:buFont typeface="+mj-lt"/>
              <a:buAutoNum type="arabicPeriod"/>
            </a:pPr>
            <a:r>
              <a:rPr lang="el-GR" sz="1400" dirty="0" smtClean="0">
                <a:latin typeface="Times New Roman" pitchFamily="18" charset="0"/>
                <a:cs typeface="Times New Roman" pitchFamily="18" charset="0"/>
              </a:rPr>
              <a:t>Αντίγραφο της </a:t>
            </a:r>
            <a:r>
              <a:rPr lang="el-GR" sz="1400" dirty="0" err="1" smtClean="0">
                <a:latin typeface="Times New Roman" pitchFamily="18" charset="0"/>
                <a:cs typeface="Times New Roman" pitchFamily="18" charset="0"/>
              </a:rPr>
              <a:t>∆ήλωσης</a:t>
            </a:r>
            <a:r>
              <a:rPr lang="el-GR" sz="1400" dirty="0" smtClean="0">
                <a:latin typeface="Times New Roman" pitchFamily="18" charset="0"/>
                <a:cs typeface="Times New Roman" pitchFamily="18" charset="0"/>
              </a:rPr>
              <a:t> Στοιχείων Ακινήτων (Ε9).</a:t>
            </a:r>
          </a:p>
          <a:p>
            <a:pPr marL="514350" indent="-514350">
              <a:buFont typeface="+mj-lt"/>
              <a:buAutoNum type="arabicPeriod"/>
            </a:pPr>
            <a:r>
              <a:rPr lang="el-GR" sz="1400" dirty="0" smtClean="0">
                <a:latin typeface="Times New Roman" pitchFamily="18" charset="0"/>
                <a:cs typeface="Times New Roman" pitchFamily="18" charset="0"/>
              </a:rPr>
              <a:t>Για ενοικιαζόμενη κατοικία ή κατοικία που παραχωρείται δωρεάν: Πλέον πρόσφατο αντίγραφο Αναλυτικής Κατάστασης για τα Μισθώματα Ακινήτων (Ε2).</a:t>
            </a:r>
          </a:p>
          <a:p>
            <a:pPr marL="514350" indent="-514350">
              <a:buFont typeface="+mj-lt"/>
              <a:buAutoNum type="arabicPeriod"/>
            </a:pPr>
            <a:r>
              <a:rPr lang="el-GR" sz="1400" dirty="0" smtClean="0">
                <a:latin typeface="Times New Roman" pitchFamily="18" charset="0"/>
                <a:cs typeface="Times New Roman" pitchFamily="18" charset="0"/>
              </a:rPr>
              <a:t>Για κατοικία που χρησιμοποιείται από συγκύριο: Αντίγραφο </a:t>
            </a:r>
            <a:r>
              <a:rPr lang="el-GR" sz="1400" dirty="0" err="1" smtClean="0">
                <a:latin typeface="Times New Roman" pitchFamily="18" charset="0"/>
                <a:cs typeface="Times New Roman" pitchFamily="18" charset="0"/>
              </a:rPr>
              <a:t>∆ήλωσης</a:t>
            </a:r>
            <a:r>
              <a:rPr lang="el-GR" sz="1400" dirty="0" smtClean="0">
                <a:latin typeface="Times New Roman" pitchFamily="18" charset="0"/>
                <a:cs typeface="Times New Roman" pitchFamily="18" charset="0"/>
              </a:rPr>
              <a:t> Φορολογίας Εισοδήματος (Ε1) συγκυρίου εφόσον αυτός το χρησιμοποιεί ως κατοικία.</a:t>
            </a:r>
          </a:p>
          <a:p>
            <a:pPr marL="514350" indent="-514350">
              <a:buFont typeface="+mj-lt"/>
              <a:buAutoNum type="arabicPeriod"/>
            </a:pPr>
            <a:r>
              <a:rPr lang="el-GR" sz="1400" dirty="0" smtClean="0">
                <a:latin typeface="Times New Roman" pitchFamily="18" charset="0"/>
                <a:cs typeface="Times New Roman" pitchFamily="18" charset="0"/>
              </a:rPr>
              <a:t>Αν υπάρχουν προστατευόμενα μέλη με εισόδημα πέραν του μηδενικού, αντίγραφο της δήλωσης Φορολογίας Εισοδήματος (Ε1) και Εκκαθαριστικό.</a:t>
            </a:r>
          </a:p>
          <a:p>
            <a:pPr marL="514350" indent="-514350">
              <a:buFont typeface="+mj-lt"/>
              <a:buAutoNum type="arabicPeriod"/>
            </a:pPr>
            <a:r>
              <a:rPr lang="el-GR" sz="1400" dirty="0" smtClean="0">
                <a:latin typeface="Times New Roman" pitchFamily="18" charset="0"/>
                <a:cs typeface="Times New Roman" pitchFamily="18" charset="0"/>
              </a:rPr>
              <a:t>Αν ο ιδιοκτήτης είναι ταυτόχρονα προστατευόμενο μέλος, πρόσφατο αντίγραφο της δήλωσης Φορολογίας Εισοδήματος (Ε1) και Εκκαθαριστικό των υπόχρεων φορολογικής δήλωσης.</a:t>
            </a:r>
          </a:p>
          <a:p>
            <a:pPr marL="514350" indent="-514350">
              <a:buFont typeface="+mj-lt"/>
              <a:buAutoNum type="arabicPeriod"/>
            </a:pPr>
            <a:r>
              <a:rPr lang="el-GR" sz="1400" dirty="0" smtClean="0">
                <a:latin typeface="Times New Roman" pitchFamily="18" charset="0"/>
                <a:cs typeface="Times New Roman" pitchFamily="18" charset="0"/>
              </a:rPr>
              <a:t>Οικοδομική Άδεια του κτιρίου ή έγγραφο τακτοποίησης αυθαιρέτου ή βεβαίωση πολεοδομίας για νομίμως υφιστάμενο κτίσμα.</a:t>
            </a:r>
          </a:p>
          <a:p>
            <a:pPr marL="514350" indent="-514350">
              <a:buFont typeface="+mj-lt"/>
              <a:buAutoNum type="arabicPeriod"/>
            </a:pPr>
            <a:r>
              <a:rPr lang="el-GR" sz="1400" dirty="0" smtClean="0">
                <a:latin typeface="Times New Roman" pitchFamily="18" charset="0"/>
                <a:cs typeface="Times New Roman" pitchFamily="18" charset="0"/>
              </a:rPr>
              <a:t>Κάτοψη ορόφου, Τοπογραφικό </a:t>
            </a:r>
            <a:r>
              <a:rPr lang="el-GR" sz="1400" dirty="0" err="1" smtClean="0">
                <a:latin typeface="Times New Roman" pitchFamily="18" charset="0"/>
                <a:cs typeface="Times New Roman" pitchFamily="18" charset="0"/>
              </a:rPr>
              <a:t>∆ιάγραμμα</a:t>
            </a:r>
            <a:r>
              <a:rPr lang="el-GR" sz="1400" dirty="0" smtClean="0">
                <a:latin typeface="Times New Roman" pitchFamily="18" charset="0"/>
                <a:cs typeface="Times New Roman" pitchFamily="18" charset="0"/>
              </a:rPr>
              <a:t> και μελέτη θερμομόνωσης εφόσον υπάρχουν</a:t>
            </a:r>
          </a:p>
          <a:p>
            <a:pPr marL="514350" indent="-514350">
              <a:buNone/>
            </a:pPr>
            <a:endParaRPr lang="el-GR" sz="1400" dirty="0" smtClean="0">
              <a:latin typeface="Times New Roman" pitchFamily="18" charset="0"/>
              <a:cs typeface="Times New Roman" pitchFamily="18" charset="0"/>
            </a:endParaRPr>
          </a:p>
          <a:p>
            <a:pPr marL="514350" indent="-514350">
              <a:buFont typeface="+mj-lt"/>
              <a:buAutoNum type="arabicPeriod"/>
            </a:pPr>
            <a:endParaRPr lang="el-GR" sz="1400" dirty="0" smtClean="0">
              <a:latin typeface="Times New Roman" pitchFamily="18" charset="0"/>
              <a:cs typeface="Times New Roman" pitchFamily="18" charset="0"/>
            </a:endParaRPr>
          </a:p>
          <a:p>
            <a:pPr marL="514350" indent="-514350">
              <a:buFont typeface="+mj-lt"/>
              <a:buAutoNum type="arabicPeriod"/>
            </a:pPr>
            <a:endParaRPr lang="el-GR" sz="14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868346"/>
          </a:xfrm>
        </p:spPr>
        <p:txBody>
          <a:bodyPr>
            <a:normAutofit/>
          </a:bodyPr>
          <a:lstStyle/>
          <a:p>
            <a:r>
              <a:rPr lang="el-GR" sz="2800" dirty="0" smtClean="0">
                <a:solidFill>
                  <a:schemeClr val="tx1"/>
                </a:solidFill>
                <a:latin typeface="Times New Roman" pitchFamily="18" charset="0"/>
                <a:cs typeface="Times New Roman" pitchFamily="18" charset="0"/>
              </a:rPr>
              <a:t>ΑΠΑΙΤΟΥΜΕΝΑ ΔΙΚΑΙΟΛΟΓΗΤΙΚΑ </a:t>
            </a:r>
            <a:endParaRPr lang="el-GR" sz="2800" dirty="0"/>
          </a:p>
        </p:txBody>
      </p:sp>
      <p:sp>
        <p:nvSpPr>
          <p:cNvPr id="3" name="2 - Θέση περιεχομένου"/>
          <p:cNvSpPr>
            <a:spLocks noGrp="1"/>
          </p:cNvSpPr>
          <p:nvPr>
            <p:ph sz="quarter" idx="1"/>
          </p:nvPr>
        </p:nvSpPr>
        <p:spPr>
          <a:xfrm>
            <a:off x="914400" y="1285860"/>
            <a:ext cx="7772400" cy="4733940"/>
          </a:xfrm>
        </p:spPr>
        <p:txBody>
          <a:bodyPr>
            <a:normAutofit/>
          </a:bodyPr>
          <a:lstStyle/>
          <a:p>
            <a:pPr marL="514350" indent="-514350">
              <a:spcBef>
                <a:spcPts val="600"/>
              </a:spcBef>
              <a:buNone/>
            </a:pPr>
            <a:r>
              <a:rPr lang="el-GR" sz="1600" dirty="0" smtClean="0">
                <a:solidFill>
                  <a:schemeClr val="accent1">
                    <a:lumMod val="60000"/>
                    <a:lumOff val="40000"/>
                  </a:schemeClr>
                </a:solidFill>
                <a:latin typeface="Times New Roman" pitchFamily="18" charset="0"/>
                <a:cs typeface="Times New Roman" pitchFamily="18" charset="0"/>
              </a:rPr>
              <a:t>14.</a:t>
            </a:r>
            <a:r>
              <a:rPr lang="el-GR" sz="1600" dirty="0" smtClean="0">
                <a:latin typeface="Times New Roman" pitchFamily="18" charset="0"/>
                <a:cs typeface="Times New Roman" pitchFamily="18" charset="0"/>
              </a:rPr>
              <a:t>Έγγραφα Κτηματολογίου</a:t>
            </a:r>
          </a:p>
          <a:p>
            <a:pPr marL="514350" indent="-514350">
              <a:spcBef>
                <a:spcPts val="600"/>
              </a:spcBef>
              <a:buNone/>
            </a:pPr>
            <a:r>
              <a:rPr lang="el-GR" sz="1600" dirty="0" smtClean="0">
                <a:solidFill>
                  <a:schemeClr val="accent1">
                    <a:lumMod val="60000"/>
                    <a:lumOff val="40000"/>
                  </a:schemeClr>
                </a:solidFill>
                <a:latin typeface="Times New Roman" pitchFamily="18" charset="0"/>
                <a:cs typeface="Times New Roman" pitchFamily="18" charset="0"/>
              </a:rPr>
              <a:t>15.</a:t>
            </a:r>
            <a:r>
              <a:rPr lang="el-GR" sz="1600" dirty="0" smtClean="0">
                <a:latin typeface="Times New Roman" pitchFamily="18" charset="0"/>
                <a:cs typeface="Times New Roman" pitchFamily="18" charset="0"/>
              </a:rPr>
              <a:t>Ενεργειακό Πιστοποιητικό εφόσον υπάρχει</a:t>
            </a:r>
          </a:p>
          <a:p>
            <a:pPr marL="514350" indent="-514350">
              <a:spcBef>
                <a:spcPts val="600"/>
              </a:spcBef>
              <a:buNone/>
            </a:pPr>
            <a:r>
              <a:rPr lang="el-GR" sz="1600" dirty="0" smtClean="0">
                <a:solidFill>
                  <a:schemeClr val="accent1">
                    <a:lumMod val="60000"/>
                    <a:lumOff val="40000"/>
                  </a:schemeClr>
                </a:solidFill>
                <a:latin typeface="Times New Roman" pitchFamily="18" charset="0"/>
                <a:cs typeface="Times New Roman" pitchFamily="18" charset="0"/>
              </a:rPr>
              <a:t>16.</a:t>
            </a:r>
            <a:r>
              <a:rPr lang="el-GR" sz="1600" dirty="0" smtClean="0">
                <a:latin typeface="Times New Roman" pitchFamily="18" charset="0"/>
                <a:cs typeface="Times New Roman" pitchFamily="18" charset="0"/>
              </a:rPr>
              <a:t>Συμβόλαιο ακινήτου και μεταγραφή στο υποθηκοφυλακείο για πρόσφατη απόκτηση ακινήτου</a:t>
            </a:r>
          </a:p>
          <a:p>
            <a:pPr marL="514350" indent="-514350">
              <a:spcBef>
                <a:spcPts val="600"/>
              </a:spcBef>
              <a:buNone/>
            </a:pPr>
            <a:r>
              <a:rPr lang="el-GR" sz="1600" dirty="0" smtClean="0">
                <a:solidFill>
                  <a:schemeClr val="accent1">
                    <a:lumMod val="60000"/>
                    <a:lumOff val="40000"/>
                  </a:schemeClr>
                </a:solidFill>
                <a:latin typeface="Times New Roman" pitchFamily="18" charset="0"/>
                <a:cs typeface="Times New Roman" pitchFamily="18" charset="0"/>
              </a:rPr>
              <a:t>17.</a:t>
            </a:r>
            <a:r>
              <a:rPr lang="el-GR" sz="1600" dirty="0" smtClean="0">
                <a:latin typeface="Times New Roman" pitchFamily="18" charset="0"/>
                <a:cs typeface="Times New Roman" pitchFamily="18" charset="0"/>
              </a:rPr>
              <a:t>Αντίγραφο Λογαριασμού </a:t>
            </a:r>
            <a:r>
              <a:rPr lang="el-GR" sz="1600" dirty="0" err="1" smtClean="0">
                <a:latin typeface="Times New Roman" pitchFamily="18" charset="0"/>
                <a:cs typeface="Times New Roman" pitchFamily="18" charset="0"/>
              </a:rPr>
              <a:t>∆ΕΗ</a:t>
            </a:r>
            <a:r>
              <a:rPr lang="el-GR" sz="1600" dirty="0" smtClean="0">
                <a:latin typeface="Times New Roman" pitchFamily="18" charset="0"/>
                <a:cs typeface="Times New Roman" pitchFamily="18" charset="0"/>
              </a:rPr>
              <a:t> ή άλλης εταιρίας</a:t>
            </a:r>
          </a:p>
          <a:p>
            <a:pPr marL="514350" indent="-514350">
              <a:spcBef>
                <a:spcPts val="600"/>
              </a:spcBef>
              <a:buNone/>
            </a:pPr>
            <a:r>
              <a:rPr lang="el-GR" sz="1600" dirty="0" smtClean="0">
                <a:solidFill>
                  <a:schemeClr val="accent1">
                    <a:lumMod val="60000"/>
                    <a:lumOff val="40000"/>
                  </a:schemeClr>
                </a:solidFill>
                <a:latin typeface="Times New Roman" pitchFamily="18" charset="0"/>
                <a:cs typeface="Times New Roman" pitchFamily="18" charset="0"/>
              </a:rPr>
              <a:t>18.</a:t>
            </a:r>
            <a:r>
              <a:rPr lang="el-GR" sz="1600" dirty="0" smtClean="0">
                <a:latin typeface="Times New Roman" pitchFamily="18" charset="0"/>
                <a:cs typeface="Times New Roman" pitchFamily="18" charset="0"/>
              </a:rPr>
              <a:t> Βεβαίωση ΟΤΑ αν η διεύθυνση που αναγράφεται στο νομιμοποιητικό έγγραφο είναι διαφορετική από την σημερινή διεύθυνση του ακινήτου</a:t>
            </a:r>
          </a:p>
          <a:p>
            <a:pPr marL="514350" indent="-514350">
              <a:spcBef>
                <a:spcPts val="600"/>
              </a:spcBef>
              <a:buNone/>
            </a:pPr>
            <a:endParaRPr lang="el-GR" sz="16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274638"/>
            <a:ext cx="7772400" cy="725470"/>
          </a:xfrm>
        </p:spPr>
        <p:txBody>
          <a:bodyPr>
            <a:normAutofit/>
          </a:bodyPr>
          <a:lstStyle/>
          <a:p>
            <a:r>
              <a:rPr lang="el-GR" sz="2800" dirty="0" smtClean="0">
                <a:solidFill>
                  <a:schemeClr val="tx1"/>
                </a:solidFill>
                <a:latin typeface="Times New Roman" pitchFamily="18" charset="0"/>
                <a:cs typeface="Times New Roman" pitchFamily="18" charset="0"/>
              </a:rPr>
              <a:t>ΣΤΟΙΧΕΙΑ ΕΠΙΚΟΙΝΩΝΙΑΣ</a:t>
            </a:r>
            <a:endParaRPr lang="el-GR" sz="2800" dirty="0">
              <a:solidFill>
                <a:schemeClr val="tx1"/>
              </a:solidFill>
              <a:latin typeface="Times New Roman" pitchFamily="18" charset="0"/>
              <a:cs typeface="Times New Roman" pitchFamily="18" charset="0"/>
            </a:endParaRPr>
          </a:p>
        </p:txBody>
      </p:sp>
      <p:sp>
        <p:nvSpPr>
          <p:cNvPr id="7" name="6 - Θέση περιεχομένου"/>
          <p:cNvSpPr>
            <a:spLocks noGrp="1"/>
          </p:cNvSpPr>
          <p:nvPr>
            <p:ph sz="quarter" idx="1"/>
          </p:nvPr>
        </p:nvSpPr>
        <p:spPr>
          <a:xfrm>
            <a:off x="914400" y="2428868"/>
            <a:ext cx="7772400" cy="3590932"/>
          </a:xfrm>
        </p:spPr>
        <p:txBody>
          <a:bodyPr>
            <a:normAutofit/>
          </a:bodyPr>
          <a:lstStyle/>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r>
              <a:rPr lang="el-GR" sz="1800" dirty="0" smtClean="0">
                <a:latin typeface="Times New Roman" pitchFamily="18" charset="0"/>
                <a:cs typeface="Times New Roman" pitchFamily="18" charset="0"/>
              </a:rPr>
              <a:t>Για περαιτέρω πληροφορίες σχετικά με το πρόγραμμα επικοινωνήστε στα κάτωθι τηλέφωνα και κλείστε ένα ραντεβού με τους εκπροσώπους μας.</a:t>
            </a:r>
          </a:p>
          <a:p>
            <a:pPr algn="just">
              <a:spcBef>
                <a:spcPts val="600"/>
              </a:spcBef>
              <a:buNone/>
            </a:pPr>
            <a:r>
              <a:rPr lang="el-GR" sz="1800" dirty="0" smtClean="0">
                <a:latin typeface="Times New Roman" pitchFamily="18" charset="0"/>
                <a:cs typeface="Times New Roman" pitchFamily="18" charset="0"/>
              </a:rPr>
              <a:t>Τηλέφωνα επικοινωνίας: 6979988475                                        </a:t>
            </a:r>
          </a:p>
          <a:p>
            <a:pPr algn="just">
              <a:spcBef>
                <a:spcPts val="600"/>
              </a:spcBef>
              <a:buNone/>
            </a:pPr>
            <a:r>
              <a:rPr lang="el-GR" sz="1800" dirty="0" smtClean="0">
                <a:latin typeface="Times New Roman" pitchFamily="18" charset="0"/>
                <a:cs typeface="Times New Roman" pitchFamily="18" charset="0"/>
              </a:rPr>
              <a:t>                                         6949935063</a:t>
            </a:r>
          </a:p>
          <a:p>
            <a:pPr algn="just">
              <a:spcBef>
                <a:spcPts val="600"/>
              </a:spcBef>
              <a:buNone/>
            </a:pPr>
            <a:r>
              <a:rPr lang="en-US" sz="1800" dirty="0" smtClean="0">
                <a:latin typeface="Times New Roman" pitchFamily="18" charset="0"/>
                <a:cs typeface="Times New Roman" pitchFamily="18" charset="0"/>
              </a:rPr>
              <a:t>Email </a:t>
            </a:r>
            <a:r>
              <a:rPr lang="el-GR" sz="1800" dirty="0" smtClean="0">
                <a:latin typeface="Times New Roman" pitchFamily="18" charset="0"/>
                <a:cs typeface="Times New Roman" pitchFamily="18" charset="0"/>
              </a:rPr>
              <a:t>επικοινωνίας: </a:t>
            </a:r>
            <a:r>
              <a:rPr lang="en-US" sz="1800" u="sng" dirty="0" err="1" smtClean="0">
                <a:latin typeface="Times New Roman" pitchFamily="18" charset="0"/>
                <a:cs typeface="Times New Roman" pitchFamily="18" charset="0"/>
                <a:hlinkClick r:id="rId2"/>
              </a:rPr>
              <a:t>papanikolaouconsultant</a:t>
            </a:r>
            <a:r>
              <a:rPr lang="el-GR" sz="1800" u="sng" dirty="0" smtClean="0">
                <a:latin typeface="Times New Roman" pitchFamily="18" charset="0"/>
                <a:cs typeface="Times New Roman" pitchFamily="18" charset="0"/>
                <a:hlinkClick r:id="rId2"/>
              </a:rPr>
              <a:t>@</a:t>
            </a:r>
            <a:r>
              <a:rPr lang="en-US" sz="1800" u="sng" dirty="0" err="1" smtClean="0">
                <a:latin typeface="Times New Roman" pitchFamily="18" charset="0"/>
                <a:cs typeface="Times New Roman" pitchFamily="18" charset="0"/>
                <a:hlinkClick r:id="rId2"/>
              </a:rPr>
              <a:t>gmail</a:t>
            </a:r>
            <a:r>
              <a:rPr lang="el-GR" sz="1800" u="sng" dirty="0" smtClean="0">
                <a:latin typeface="Times New Roman" pitchFamily="18" charset="0"/>
                <a:cs typeface="Times New Roman" pitchFamily="18" charset="0"/>
                <a:hlinkClick r:id="rId2"/>
              </a:rPr>
              <a:t>.</a:t>
            </a:r>
            <a:r>
              <a:rPr lang="en-US" sz="1800" u="sng" dirty="0" smtClean="0">
                <a:latin typeface="Times New Roman" pitchFamily="18" charset="0"/>
                <a:cs typeface="Times New Roman" pitchFamily="18" charset="0"/>
                <a:hlinkClick r:id="rId2"/>
              </a:rPr>
              <a:t>com</a:t>
            </a:r>
            <a:r>
              <a:rPr lang="el-GR" sz="1800" dirty="0" smtClean="0">
                <a:latin typeface="Times New Roman" pitchFamily="18" charset="0"/>
                <a:cs typeface="Times New Roman" pitchFamily="18" charset="0"/>
              </a:rPr>
              <a:t>   </a:t>
            </a:r>
          </a:p>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endParaRPr lang="el-GR" sz="1800" dirty="0" smtClean="0">
              <a:latin typeface="Times New Roman" pitchFamily="18" charset="0"/>
              <a:cs typeface="Times New Roman" pitchFamily="18" charset="0"/>
            </a:endParaRPr>
          </a:p>
        </p:txBody>
      </p:sp>
      <p:pic>
        <p:nvPicPr>
          <p:cNvPr id="1026" name="Picture 2" descr="C:\Users\user\Desktop\ΛΙΑ ΓΡΑΦΕΙΟ\LOGOS\transparent-logo-Π.png"/>
          <p:cNvPicPr>
            <a:picLocks noChangeAspect="1" noChangeArrowheads="1"/>
          </p:cNvPicPr>
          <p:nvPr/>
        </p:nvPicPr>
        <p:blipFill>
          <a:blip r:embed="rId3"/>
          <a:srcRect/>
          <a:stretch>
            <a:fillRect/>
          </a:stretch>
        </p:blipFill>
        <p:spPr bwMode="auto">
          <a:xfrm>
            <a:off x="6000760" y="-357214"/>
            <a:ext cx="3429024" cy="3429023"/>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Δικαιοσύνη">
  <a:themeElements>
    <a:clrScheme name="Δικαιοσύνη">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Δικαιοσύνη">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ικαιοσύνη">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67</TotalTime>
  <Words>1176</Words>
  <Application>Microsoft Office PowerPoint</Application>
  <PresentationFormat>Προβολή στην οθόνη (4:3)</PresentationFormat>
  <Paragraphs>138</Paragraphs>
  <Slides>14</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14</vt:i4>
      </vt:variant>
    </vt:vector>
  </HeadingPairs>
  <TitlesOfParts>
    <vt:vector size="15" baseType="lpstr">
      <vt:lpstr>Δικαιοσύνη</vt:lpstr>
      <vt:lpstr>ΟΔΗΓΟΣ ΕΞΟΙΚΟΝΟΜΩ ΚΑΤʼ ΟΙΚΩΝ 2021</vt:lpstr>
      <vt:lpstr>Πίνακας Περιεχομένων</vt:lpstr>
      <vt:lpstr>ΠΕΡΙΓΡΑΦΗ </vt:lpstr>
      <vt:lpstr>ΩΦΕΛΗ </vt:lpstr>
      <vt:lpstr>ΠΟΣΟΣΤΑ ΕΠΙΔΟΤΗΣΗΣ </vt:lpstr>
      <vt:lpstr>ΕΠΙΛΕΞΙΜΕΣ ΠΑΡΕΜΒΑΣΕΙΣ</vt:lpstr>
      <vt:lpstr>ΕΠΙΛΕΞΙΜΕΣ ΠΑΡΕΜΒΑΣΕΙΣ </vt:lpstr>
      <vt:lpstr>ΚΡΙΤΗΡΙΑ ΑΞΙΟΛΟΓΗΣΗΣ </vt:lpstr>
      <vt:lpstr>ΠΡΟΥΠΟΘΕΣΕΙΣ </vt:lpstr>
      <vt:lpstr>ΠΡΟΥΠΟΘΕΣΕΙΣ</vt:lpstr>
      <vt:lpstr>ΒΗΜΑΤΑ ΕΝΤΑΞΗΣ </vt:lpstr>
      <vt:lpstr>ΑΠΑΙΤΟΥΜΕΝΑ ΔΙΚΑΙΟΛΟΓΗΤΙΚΑ </vt:lpstr>
      <vt:lpstr>ΑΠΑΙΤΟΥΜΕΝΑ ΔΙΚΑΙΟΛΟΓΗΤΙΚΑ </vt:lpstr>
      <vt:lpstr>ΣΤΟΙΧΕΙΑ ΕΠΙΚΟΙΝΩΝΙΑΣ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ΟΔΗΓΟΣ ΕΞΟΙΚΟΝΟΜΩ ΚΑΤʼ ΟΙΚΩΝ 2021</dc:title>
  <dc:creator>user</dc:creator>
  <cp:lastModifiedBy>user</cp:lastModifiedBy>
  <cp:revision>9</cp:revision>
  <dcterms:created xsi:type="dcterms:W3CDTF">2021-11-18T08:37:40Z</dcterms:created>
  <dcterms:modified xsi:type="dcterms:W3CDTF">2021-12-22T10:44:54Z</dcterms:modified>
</cp:coreProperties>
</file>